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62" r:id="rId4"/>
    <p:sldId id="282" r:id="rId5"/>
    <p:sldId id="270" r:id="rId6"/>
    <p:sldId id="263" r:id="rId7"/>
    <p:sldId id="289" r:id="rId8"/>
    <p:sldId id="265" r:id="rId9"/>
    <p:sldId id="269" r:id="rId10"/>
    <p:sldId id="266" r:id="rId11"/>
    <p:sldId id="271" r:id="rId12"/>
    <p:sldId id="272" r:id="rId13"/>
    <p:sldId id="274" r:id="rId14"/>
    <p:sldId id="287" r:id="rId15"/>
    <p:sldId id="273" r:id="rId16"/>
    <p:sldId id="286" r:id="rId17"/>
    <p:sldId id="275" r:id="rId18"/>
    <p:sldId id="28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C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BDAB-8346-45FC-8DA2-A671C6AE600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CA38-7646-401F-BE5C-5559B8AA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isresidentialtreatment.com/obsessive-compulsive-disord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adviser24.blogspot.com/2012/08/neurotransmitters-chemical-messenger-of.html" TargetMode="External"/><Relationship Id="rId7" Type="http://schemas.openxmlformats.org/officeDocument/2006/relationships/hyperlink" Target="http://geneontology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31645" TargetMode="External"/><Relationship Id="rId7" Type="http://schemas.openxmlformats.org/officeDocument/2006/relationships/hyperlink" Target="http://geneontology.org/" TargetMode="External"/><Relationship Id="rId2" Type="http://schemas.openxmlformats.org/officeDocument/2006/relationships/hyperlink" Target="http://www.ncbi.nlm.nih.gov/pmc/articles/PMC282490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tring-db.org/" TargetMode="External"/><Relationship Id="rId5" Type="http://schemas.openxmlformats.org/officeDocument/2006/relationships/hyperlink" Target="http://www.nature.com/mp/journal/v5/n1/full/4000698a.html" TargetMode="External"/><Relationship Id="rId4" Type="http://schemas.openxmlformats.org/officeDocument/2006/relationships/hyperlink" Target="http://www.sciencedirect.com.ezproxy.library.wisc.edu/science/article/pii/S014067369690079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ring-db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ebi.ac.uk/interpr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Tools/msa/clustalo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xisresidentialtreatment.com/wp-content/uploads/2012/02/OCD-Sor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479" r="30224" b="5889"/>
          <a:stretch/>
        </p:blipFill>
        <p:spPr bwMode="auto">
          <a:xfrm>
            <a:off x="2305582" y="0"/>
            <a:ext cx="6838418" cy="68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73487" y="389427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Obsessive Compulsive Disorder and SLC6A4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0875" y="5980078"/>
            <a:ext cx="6858000" cy="1241822"/>
          </a:xfrm>
        </p:spPr>
        <p:txBody>
          <a:bodyPr/>
          <a:lstStyle/>
          <a:p>
            <a:r>
              <a:rPr lang="en-US" dirty="0" smtClean="0"/>
              <a:t>Maisie Steinbrink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8964" y="4330087"/>
            <a:ext cx="540912" cy="3970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533387" y="3894180"/>
            <a:ext cx="61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136" y="5071646"/>
            <a:ext cx="334935" cy="4601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929787" y="4906200"/>
            <a:ext cx="52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4110" y="0"/>
            <a:ext cx="433136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Picture: </a:t>
            </a:r>
            <a:r>
              <a:rPr lang="en-US" sz="750" dirty="0">
                <a:hlinkClick r:id="rId3"/>
              </a:rPr>
              <a:t>http://www.axisresidentialtreatment.com/obsessive-compulsive-disorder/</a:t>
            </a:r>
            <a:r>
              <a:rPr lang="en-US" sz="7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 of SLC6A4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887" y="5435694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Biological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1538" y="5498003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Molecular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3189" y="5498004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Cellular Component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50" y="2489647"/>
            <a:ext cx="2307001" cy="17966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434332" y="3938520"/>
            <a:ext cx="408902" cy="473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48908" y="3697042"/>
            <a:ext cx="9659" cy="589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5400000">
            <a:off x="7336659" y="2217900"/>
            <a:ext cx="195347" cy="53840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918752" y="2052892"/>
            <a:ext cx="11535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Synaptosome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-25757" y="6503925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>
                <a:solidFill>
                  <a:srgbClr val="464646"/>
                </a:solidFill>
                <a:hlinkClick r:id="rId3"/>
              </a:rPr>
              <a:t>http://healthadviser24.blogspot.com/2012/08/neurotransmitters-chemical-messenger-of.html</a:t>
            </a:r>
            <a:endParaRPr lang="en-US" sz="675" dirty="0"/>
          </a:p>
        </p:txBody>
      </p:sp>
      <p:sp>
        <p:nvSpPr>
          <p:cNvPr id="17" name="TextBox 16"/>
          <p:cNvSpPr txBox="1"/>
          <p:nvPr/>
        </p:nvSpPr>
        <p:spPr>
          <a:xfrm>
            <a:off x="7757466" y="4407370"/>
            <a:ext cx="1086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Plasma Membrane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5575" y="4257272"/>
            <a:ext cx="1028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3" r="32150" b="13738"/>
          <a:stretch/>
        </p:blipFill>
        <p:spPr>
          <a:xfrm>
            <a:off x="2892029" y="2384951"/>
            <a:ext cx="3359942" cy="175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51538" y="1810027"/>
            <a:ext cx="1700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Serotonin Binding and Reuptake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0034" y="4257273"/>
            <a:ext cx="946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Cocaine Binding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86388" y="2294776"/>
            <a:ext cx="260798" cy="259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791" y="2237376"/>
            <a:ext cx="322855" cy="249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42304" y="3263157"/>
            <a:ext cx="150158" cy="1023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-19918" y="6364412"/>
            <a:ext cx="241925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/>
              <a:t>http://www.psych2go.net/unconsciousness-neurotransmitters/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25757" y="6664169"/>
            <a:ext cx="5228822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/>
              <a:t>http://www.allposters.com/-sp/Lateral-View-of-the-Human-Brain-Showing-the-Cerebrum-and-Cerebellum-Posters_i8999883_.htm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" y="2211004"/>
            <a:ext cx="2579516" cy="20302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25757" y="6221099"/>
            <a:ext cx="190195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http://www.gladstoneinstitutes.org/node/11312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324637" y="2962942"/>
            <a:ext cx="95902" cy="869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1276" y="3806705"/>
            <a:ext cx="955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Memory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3943" r="22970" b="16083"/>
          <a:stretch/>
        </p:blipFill>
        <p:spPr>
          <a:xfrm>
            <a:off x="356240" y="4149086"/>
            <a:ext cx="1246031" cy="120739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50007" y="1962247"/>
            <a:ext cx="2086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Brain Development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3963" y="4616756"/>
            <a:ext cx="14463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Circadian Rhythm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3538" y="1563316"/>
            <a:ext cx="2756801" cy="436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2919162" y="1492292"/>
            <a:ext cx="3076293" cy="450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6151866" y="1657901"/>
            <a:ext cx="2714222" cy="4429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-25757" y="6087503"/>
            <a:ext cx="2063385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464646"/>
                </a:solidFill>
              </a:rPr>
              <a:t>Gene Ontology Consortium: </a:t>
            </a:r>
            <a:r>
              <a:rPr lang="en-US" sz="675" dirty="0">
                <a:solidFill>
                  <a:srgbClr val="464646"/>
                </a:solidFill>
                <a:hlinkClick r:id="rId7"/>
              </a:rPr>
              <a:t>http://geneontology.org/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3016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there is still a long way to go…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7" y="2021128"/>
            <a:ext cx="3686382" cy="3484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7323" y="5631257"/>
            <a:ext cx="197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OCD is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polygenic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-19076" y="6278225"/>
            <a:ext cx="235833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/>
              <a:t>http://analytical.wikia.com/wiki/Proteome?file=Proteome.jpg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076" y="6483281"/>
            <a:ext cx="1980029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/>
              <a:t>http://www.koreaittimes.com/image/environment</a:t>
            </a:r>
          </a:p>
        </p:txBody>
      </p:sp>
      <p:pic>
        <p:nvPicPr>
          <p:cNvPr id="2050" name="Picture 2" descr="http://www.koreaittimes.com/images/imagecache/large/7475_environmen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2" y="1996749"/>
            <a:ext cx="2211898" cy="1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19" y="3680052"/>
            <a:ext cx="1994495" cy="1394034"/>
          </a:xfrm>
          <a:prstGeom prst="rect">
            <a:avLst/>
          </a:prstGeom>
        </p:spPr>
      </p:pic>
      <p:pic>
        <p:nvPicPr>
          <p:cNvPr id="2052" name="Picture 4" descr="http://fabandfru.com/new/wp-content/uploads/2011/06/2324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96" y="3680052"/>
            <a:ext cx="1852537" cy="13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2132" y="5631257"/>
            <a:ext cx="254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Heritability is </a:t>
            </a:r>
            <a:r>
              <a:rPr lang="en-US" sz="2000" dirty="0" smtClean="0"/>
              <a:t>only 0.5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-18965" y="6661792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http://fabandfru.com/2011/06/meet-up-for-business-or-pleasure/</a:t>
            </a:r>
          </a:p>
        </p:txBody>
      </p:sp>
    </p:spTree>
    <p:extLst>
      <p:ext uri="{BB962C8B-B14F-4D97-AF65-F5344CB8AC3E}">
        <p14:creationId xmlns:p14="http://schemas.microsoft.com/office/powerpoint/2010/main" val="31471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410" y="405684"/>
            <a:ext cx="72694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Primary Goal: Determine </a:t>
            </a:r>
            <a:r>
              <a:rPr lang="en-US" sz="2700" dirty="0">
                <a:solidFill>
                  <a:srgbClr val="0070C0"/>
                </a:solidFill>
              </a:rPr>
              <a:t>complex interactions </a:t>
            </a:r>
            <a:r>
              <a:rPr lang="en-US" sz="2700" dirty="0"/>
              <a:t>between SLC6A4 and other proteins as they relate to development of OCD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684" y="2112127"/>
            <a:ext cx="270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Hypothesis:</a:t>
            </a:r>
          </a:p>
        </p:txBody>
      </p:sp>
      <p:sp>
        <p:nvSpPr>
          <p:cNvPr id="51" name="Rectangle 50"/>
          <p:cNvSpPr/>
          <p:nvPr/>
        </p:nvSpPr>
        <p:spPr>
          <a:xfrm>
            <a:off x="0" y="6486004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http://accelrys.com/products/pipeline-pilot/component-collections/gene-expression.html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0" y="6661792"/>
            <a:ext cx="184217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/>
              <a:t>http://www.igece.org/Immunology/ImmArray/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13593" y="3069039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989510" y="3971682"/>
            <a:ext cx="1065117" cy="622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56748" y="2652919"/>
            <a:ext cx="6730643" cy="313581"/>
            <a:chOff x="1194481" y="1517067"/>
            <a:chExt cx="9943071" cy="521972"/>
          </a:xfrm>
        </p:grpSpPr>
        <p:sp>
          <p:nvSpPr>
            <p:cNvPr id="32" name="Rectangle 31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Oval 24"/>
          <p:cNvSpPr/>
          <p:nvPr/>
        </p:nvSpPr>
        <p:spPr>
          <a:xfrm>
            <a:off x="4969225" y="3863604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17034" y="3860108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99762" y="4051891"/>
            <a:ext cx="102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Kinase</a:t>
            </a:r>
            <a:endParaRPr lang="en-US" sz="2400" dirty="0"/>
          </a:p>
        </p:txBody>
      </p:sp>
      <p:sp>
        <p:nvSpPr>
          <p:cNvPr id="54" name="Oval 53"/>
          <p:cNvSpPr/>
          <p:nvPr/>
        </p:nvSpPr>
        <p:spPr>
          <a:xfrm>
            <a:off x="4417728" y="3860107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485072" y="4736572"/>
            <a:ext cx="1051883" cy="408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509355" y="4722556"/>
            <a:ext cx="1051231" cy="422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29018" y="4736572"/>
            <a:ext cx="8476" cy="655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1906396" y="4912439"/>
            <a:ext cx="1361743" cy="98410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Cloud 57"/>
          <p:cNvSpPr/>
          <p:nvPr/>
        </p:nvSpPr>
        <p:spPr>
          <a:xfrm>
            <a:off x="3891128" y="5616884"/>
            <a:ext cx="1361743" cy="98410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 B</a:t>
            </a:r>
          </a:p>
        </p:txBody>
      </p:sp>
      <p:sp>
        <p:nvSpPr>
          <p:cNvPr id="59" name="Cloud 58"/>
          <p:cNvSpPr/>
          <p:nvPr/>
        </p:nvSpPr>
        <p:spPr>
          <a:xfrm>
            <a:off x="5906185" y="5064375"/>
            <a:ext cx="1361743" cy="98410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 C</a:t>
            </a:r>
          </a:p>
        </p:txBody>
      </p:sp>
      <p:sp>
        <p:nvSpPr>
          <p:cNvPr id="60" name="Oval 59"/>
          <p:cNvSpPr/>
          <p:nvPr/>
        </p:nvSpPr>
        <p:spPr>
          <a:xfrm>
            <a:off x="1802056" y="5505310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67661" y="5885787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184255" y="5546426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000627" y="4940627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72882" y="5545150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862011" y="5169031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819607" y="5605789"/>
            <a:ext cx="208679" cy="2231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70" y="365126"/>
            <a:ext cx="8400922" cy="14423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1</a:t>
            </a:r>
            <a:r>
              <a:rPr lang="en-US" sz="3600" dirty="0" smtClean="0"/>
              <a:t>: </a:t>
            </a:r>
            <a:r>
              <a:rPr lang="en-US" sz="3600" dirty="0" smtClean="0"/>
              <a:t>Identify novel and conserved SLC6A4 interacting proteins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1982" y="5633348"/>
            <a:ext cx="8590886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Many undiscovered interactions will be found because of the sensitivity of TAP tag approaches</a:t>
            </a:r>
            <a:r>
              <a:rPr lang="en-US" sz="2100" b="1" dirty="0" smtClean="0"/>
              <a:t> </a:t>
            </a:r>
            <a:endParaRPr lang="en-US" sz="2100" dirty="0"/>
          </a:p>
        </p:txBody>
      </p:sp>
      <p:pic>
        <p:nvPicPr>
          <p:cNvPr id="1026" name="Picture 2" descr="http://dharmacon.gelifesciences.com/uploadedImages/Products/Non_Mammalian/S__cerevisiae/yeast-tap-fusion-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2" y="2542496"/>
            <a:ext cx="4002832" cy="23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1" y="6661023"/>
            <a:ext cx="4572000" cy="19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80" dirty="0"/>
              <a:t>http://dharmacon.gelifesciences.com/non-mammalian-cdna-and-orf/yeast-tap-tagged-orfs/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51218" y="3156953"/>
            <a:ext cx="550572" cy="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43" y="2951514"/>
            <a:ext cx="1895475" cy="409575"/>
          </a:xfrm>
          <a:prstGeom prst="rect">
            <a:avLst/>
          </a:prstGeom>
        </p:spPr>
      </p:pic>
      <p:pic>
        <p:nvPicPr>
          <p:cNvPr id="1028" name="Picture 4" descr="http://besocratic.colorado.edu/images/blast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48" y="3734313"/>
            <a:ext cx="19907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6167506" y="3531544"/>
            <a:ext cx="596895" cy="3501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Aim </a:t>
            </a:r>
            <a:r>
              <a:rPr lang="en-US" dirty="0" smtClean="0"/>
              <a:t>1?</a:t>
            </a:r>
            <a:endParaRPr lang="en-US" dirty="0"/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86" y="1690689"/>
            <a:ext cx="6047427" cy="42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276564" y="3193961"/>
            <a:ext cx="991673" cy="7469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64" y="520646"/>
            <a:ext cx="8699862" cy="145708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Aim 2</a:t>
            </a:r>
            <a:r>
              <a:rPr lang="en-US" sz="3600" dirty="0" smtClean="0"/>
              <a:t>: </a:t>
            </a:r>
            <a:r>
              <a:rPr lang="en-US" sz="3600" dirty="0" smtClean="0"/>
              <a:t>Identify genes that are </a:t>
            </a:r>
            <a:r>
              <a:rPr lang="en-US" sz="3600" dirty="0" err="1" smtClean="0"/>
              <a:t>misregulated</a:t>
            </a:r>
            <a:r>
              <a:rPr lang="en-US" sz="3600" dirty="0" smtClean="0"/>
              <a:t> in SLC6A4 mutant rats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808" y="5761099"/>
            <a:ext cx="865093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Hypothesis: </a:t>
            </a:r>
            <a:r>
              <a:rPr lang="en-US" sz="2100" dirty="0" smtClean="0"/>
              <a:t>Genes linked to signaling and modification GO terms will be under-expressed in SLC6A4 mutant rats</a:t>
            </a:r>
            <a:endParaRPr 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0" y="6678039"/>
            <a:ext cx="4572000" cy="19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80" dirty="0"/>
              <a:t>http://www.scq.ubc.ca/the-yeast-two-hybrid-assay-an-exercise-in-experimental-eloquence/</a:t>
            </a:r>
          </a:p>
        </p:txBody>
      </p:sp>
      <p:pic>
        <p:nvPicPr>
          <p:cNvPr id="8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3849" r="6178" b="25962"/>
          <a:stretch/>
        </p:blipFill>
        <p:spPr bwMode="auto">
          <a:xfrm>
            <a:off x="586597" y="2146803"/>
            <a:ext cx="3812875" cy="343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19483" y="3726611"/>
            <a:ext cx="7253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7178" b="14181"/>
          <a:stretch/>
        </p:blipFill>
        <p:spPr>
          <a:xfrm>
            <a:off x="6789966" y="3049368"/>
            <a:ext cx="611497" cy="642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800"/>
          <a:stretch/>
        </p:blipFill>
        <p:spPr>
          <a:xfrm>
            <a:off x="5111638" y="3904888"/>
            <a:ext cx="3968151" cy="7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Potential outcomes of Aim </a:t>
            </a:r>
            <a:r>
              <a:rPr lang="en-US" dirty="0" smtClean="0"/>
              <a:t>2?</a:t>
            </a:r>
            <a:endParaRPr lang="en-US" dirty="0"/>
          </a:p>
        </p:txBody>
      </p:sp>
      <p:pic>
        <p:nvPicPr>
          <p:cNvPr id="2050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t="3849" r="53371" b="25962"/>
          <a:stretch/>
        </p:blipFill>
        <p:spPr bwMode="auto">
          <a:xfrm>
            <a:off x="4990645" y="910967"/>
            <a:ext cx="2355289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38740"/>
            <a:ext cx="4572000" cy="19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80" dirty="0"/>
              <a:t>http://genetics564.weebly.com/gene-expression-analysis.html</a:t>
            </a:r>
          </a:p>
        </p:txBody>
      </p:sp>
      <p:pic>
        <p:nvPicPr>
          <p:cNvPr id="6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9" t="3380" r="7624" b="26430"/>
          <a:stretch/>
        </p:blipFill>
        <p:spPr bwMode="auto">
          <a:xfrm>
            <a:off x="1560076" y="910967"/>
            <a:ext cx="2499144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951" y="2329130"/>
            <a:ext cx="1311215" cy="138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8216" y="2463665"/>
            <a:ext cx="1311215" cy="138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genetics564.weebly.com/uploads/8/6/5/7/865764/3809150_orig.jpg?4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22071" r="27345" b="57541"/>
          <a:stretch/>
        </p:blipFill>
        <p:spPr bwMode="auto">
          <a:xfrm>
            <a:off x="3347288" y="2210957"/>
            <a:ext cx="2355289" cy="15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87925" y="5348373"/>
            <a:ext cx="14712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Signaling and Modification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137" y="3942010"/>
            <a:ext cx="122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Brain Development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713" y="4157453"/>
            <a:ext cx="867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Memory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5932" y="4910730"/>
            <a:ext cx="99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Circadian Rhythm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8230" y="5086763"/>
            <a:ext cx="99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Circadian Rhythm 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0954" y="4155590"/>
            <a:ext cx="867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Memory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1629" y="3872430"/>
            <a:ext cx="122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Brain Development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1412" y="6054256"/>
            <a:ext cx="127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5787" y="6078278"/>
            <a:ext cx="127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Aim 3</a:t>
            </a:r>
            <a:r>
              <a:rPr lang="en-US" dirty="0" smtClean="0"/>
              <a:t>: Determine how environmental factors alter the neuronal proteome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1" y="2514231"/>
            <a:ext cx="2137893" cy="21504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04940" y="3644167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71978" y="3669372"/>
            <a:ext cx="801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167" y="5438286"/>
            <a:ext cx="8416344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Hypothesis: </a:t>
            </a:r>
            <a:r>
              <a:rPr lang="en-US" sz="2100" dirty="0" smtClean="0"/>
              <a:t>Environmental stressors on healthy mice will cause their proteomes to change and approximate mutant proteomes </a:t>
            </a:r>
            <a:endParaRPr lang="en-US" sz="21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517100"/>
            <a:ext cx="574884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/>
              <a:t>http://www.telegraph.co.uk/news/earth/earthpicturegalleries/5893236/Talented-musical-rats-strike-up-a-tune-with-their-miniature-instruments.html</a:t>
            </a:r>
          </a:p>
        </p:txBody>
      </p:sp>
      <p:pic>
        <p:nvPicPr>
          <p:cNvPr id="6146" name="Picture 2" descr="http://i.telegraph.co.uk/multimedia/archive/01448/Sax_1448658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" y="2516516"/>
            <a:ext cx="2279369" cy="21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ia-cache-ec0.pinimg.com/736x/43/24/1c/43241c44899e2adb33d7e0ed15b7251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406" r="6096" b="20896"/>
          <a:stretch/>
        </p:blipFill>
        <p:spPr bwMode="auto">
          <a:xfrm>
            <a:off x="3355768" y="2710664"/>
            <a:ext cx="2558823" cy="18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14819"/>
            <a:ext cx="4572000" cy="1969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80" dirty="0"/>
              <a:t>https://www.pinterest.com/pin/138978338473671818/</a:t>
            </a:r>
          </a:p>
        </p:txBody>
      </p:sp>
    </p:spTree>
    <p:extLst>
      <p:ext uri="{BB962C8B-B14F-4D97-AF65-F5344CB8AC3E}">
        <p14:creationId xmlns:p14="http://schemas.microsoft.com/office/powerpoint/2010/main" val="3105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outcomes of Aim 3?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8650" y="2268140"/>
            <a:ext cx="2627290" cy="2369713"/>
            <a:chOff x="628650" y="2871988"/>
            <a:chExt cx="2627290" cy="2369713"/>
          </a:xfrm>
        </p:grpSpPr>
        <p:sp>
          <p:nvSpPr>
            <p:cNvPr id="11" name="Rectangle 1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9184" y="2268138"/>
            <a:ext cx="2627290" cy="2369713"/>
            <a:chOff x="628650" y="2871988"/>
            <a:chExt cx="2627290" cy="2369713"/>
          </a:xfrm>
        </p:grpSpPr>
        <p:sp>
          <p:nvSpPr>
            <p:cNvPr id="33" name="Rectangle 32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78182" y="2268139"/>
            <a:ext cx="2627290" cy="2369713"/>
            <a:chOff x="628650" y="2871988"/>
            <a:chExt cx="2627290" cy="2369713"/>
          </a:xfrm>
        </p:grpSpPr>
        <p:sp>
          <p:nvSpPr>
            <p:cNvPr id="51" name="Rectangle 50"/>
            <p:cNvSpPr/>
            <p:nvPr/>
          </p:nvSpPr>
          <p:spPr>
            <a:xfrm>
              <a:off x="628650" y="2871988"/>
              <a:ext cx="2627290" cy="23697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401919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70586" y="2949263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64987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74035" y="2949263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401919" y="3503056"/>
              <a:ext cx="489397" cy="47651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0586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664987" y="350305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074035" y="350305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401919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70586" y="406328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664987" y="406328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74035" y="406328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01919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70586" y="4623516"/>
              <a:ext cx="489397" cy="4765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664987" y="4623516"/>
              <a:ext cx="489397" cy="47651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74035" y="4623516"/>
              <a:ext cx="489397" cy="476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8650" y="4830792"/>
            <a:ext cx="8175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Healthy                 Stressed                 Mutant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     vs. Healthy</a:t>
            </a:r>
            <a:r>
              <a:rPr lang="en-US" sz="3200" dirty="0"/>
              <a:t> </a:t>
            </a:r>
            <a:r>
              <a:rPr lang="en-US" sz="3200" dirty="0" smtClean="0"/>
              <a:t>  	     vs. Healthy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042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Where do we go from here?</a:t>
            </a:r>
            <a:endParaRPr lang="en-US" dirty="0"/>
          </a:p>
        </p:txBody>
      </p:sp>
      <p:pic>
        <p:nvPicPr>
          <p:cNvPr id="7170" name="Picture 2" descr="http://img.timeinc.net/time/daily/2008/0802/360_prozac_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5" y="1690689"/>
            <a:ext cx="3054711" cy="199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79487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http://content.time.com/time/health/article/0,8599,1717306,00.html</a:t>
            </a:r>
          </a:p>
        </p:txBody>
      </p:sp>
      <p:pic>
        <p:nvPicPr>
          <p:cNvPr id="7174" name="Picture 6" descr="Gene Thera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20" y="1588028"/>
            <a:ext cx="3034536" cy="20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25246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http://www.awaremed.com/gene-therapy-epigenetic-gene-therapy/</a:t>
            </a:r>
          </a:p>
        </p:txBody>
      </p:sp>
      <p:pic>
        <p:nvPicPr>
          <p:cNvPr id="7176" name="Picture 8" descr="http://cdn.mactrast.com/wp-content/uploads/2014/03/emoji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63" y="3528540"/>
            <a:ext cx="2581891" cy="2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71005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http://www.mactrast.com/2014/11/racially-diverse-emoji-way-mid-2015/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288" y="3752568"/>
            <a:ext cx="264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Improved Medications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2728" y="3692310"/>
            <a:ext cx="207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Therapy Treatments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3919" y="6174826"/>
            <a:ext cx="186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Bettering Lives!</a:t>
            </a:r>
          </a:p>
        </p:txBody>
      </p:sp>
    </p:spTree>
    <p:extLst>
      <p:ext uri="{BB962C8B-B14F-4D97-AF65-F5344CB8AC3E}">
        <p14:creationId xmlns:p14="http://schemas.microsoft.com/office/powerpoint/2010/main" val="8007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228" y="857250"/>
            <a:ext cx="81915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79004"/>
          </a:xfrm>
        </p:spPr>
        <p:txBody>
          <a:bodyPr/>
          <a:lstStyle/>
          <a:p>
            <a:pPr algn="ctr"/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7246"/>
            <a:ext cx="7886700" cy="32635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is OCD? What causes it?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SLC6A4 and its characteristics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Specific aims and future research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61792"/>
            <a:ext cx="194155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/>
              <a:t>https://kiltsdjembesandredboots.wordpress.com/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16790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155" y="1690689"/>
            <a:ext cx="8949690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[1] </a:t>
            </a:r>
            <a:r>
              <a:rPr lang="en-US" sz="1350" dirty="0" err="1"/>
              <a:t>Kring</a:t>
            </a:r>
            <a:r>
              <a:rPr lang="en-US" sz="1350" dirty="0"/>
              <a:t>, A., &amp; Johnson, S. (2013). Obsessive-Compulsive and Related Disorders. In </a:t>
            </a:r>
            <a:r>
              <a:rPr lang="en-US" sz="1350" i="1" dirty="0"/>
              <a:t>Abnormal Psychology</a:t>
            </a:r>
            <a:r>
              <a:rPr lang="en-US" sz="1350" dirty="0"/>
              <a:t> (12th ed. ed., DSM-5 Update, pp. 202-213). Hoboken, N.J.: John Wiley &amp; Sons</a:t>
            </a:r>
            <a:r>
              <a:rPr lang="en-US" sz="1350" dirty="0" smtClean="0"/>
              <a:t>.</a:t>
            </a:r>
          </a:p>
          <a:p>
            <a:r>
              <a:rPr lang="en-US" sz="1350" dirty="0" smtClean="0"/>
              <a:t>[2] </a:t>
            </a:r>
            <a:r>
              <a:rPr lang="en-US" sz="1350" dirty="0" err="1" smtClean="0"/>
              <a:t>Nestadt</a:t>
            </a:r>
            <a:r>
              <a:rPr lang="en-US" sz="1350" dirty="0"/>
              <a:t>, G., </a:t>
            </a:r>
            <a:r>
              <a:rPr lang="en-US" sz="1350" dirty="0" err="1"/>
              <a:t>Grados</a:t>
            </a:r>
            <a:r>
              <a:rPr lang="en-US" sz="1350" dirty="0"/>
              <a:t>, M., &amp; Samuels, J. (2010). Genetics of OCD. </a:t>
            </a:r>
            <a:r>
              <a:rPr lang="en-US" sz="1350" dirty="0" err="1"/>
              <a:t>Psychiatr</a:t>
            </a:r>
            <a:r>
              <a:rPr lang="en-US" sz="1350" dirty="0"/>
              <a:t> </a:t>
            </a:r>
            <a:r>
              <a:rPr lang="en-US" sz="1350" dirty="0" err="1"/>
              <a:t>Clin</a:t>
            </a:r>
            <a:r>
              <a:rPr lang="en-US" sz="1350" dirty="0"/>
              <a:t> North Am, 33(1), 141-158. Retrieved April 15, 2015, from </a:t>
            </a:r>
            <a:r>
              <a:rPr lang="en-US" sz="1350" dirty="0">
                <a:hlinkClick r:id="rId2"/>
              </a:rPr>
              <a:t>http://www.ncbi.nlm.nih.gov/pmc/articles/PMC2824902</a:t>
            </a:r>
            <a:r>
              <a:rPr lang="en-US" sz="1350" dirty="0" smtClean="0">
                <a:hlinkClick r:id="rId2"/>
              </a:rPr>
              <a:t>/</a:t>
            </a:r>
            <a:r>
              <a:rPr lang="en-US" sz="1350" dirty="0" smtClean="0"/>
              <a:t>  </a:t>
            </a:r>
            <a:endParaRPr lang="en-US" sz="1350" dirty="0"/>
          </a:p>
          <a:p>
            <a:r>
              <a:rPr lang="en-US" sz="1350" dirty="0" smtClean="0"/>
              <a:t>[3] </a:t>
            </a:r>
            <a:r>
              <a:rPr lang="en-US" sz="1350" dirty="0"/>
              <a:t>SLC6A4 - Sodium-dependent serotonin transporter - Homo sapiens (Human). (</a:t>
            </a:r>
            <a:r>
              <a:rPr lang="en-US" sz="1350" dirty="0" err="1"/>
              <a:t>n.d.</a:t>
            </a:r>
            <a:r>
              <a:rPr lang="en-US" sz="1350" dirty="0"/>
              <a:t>). Retrieved February 19, 2015, from </a:t>
            </a:r>
            <a:r>
              <a:rPr lang="en-US" sz="1350" dirty="0">
                <a:hlinkClick r:id="rId3"/>
              </a:rPr>
              <a:t>http://</a:t>
            </a:r>
            <a:r>
              <a:rPr lang="en-US" sz="1350" dirty="0" smtClean="0">
                <a:hlinkClick r:id="rId3"/>
              </a:rPr>
              <a:t>www.uniprot.org/uniprot/P31645</a:t>
            </a:r>
            <a:r>
              <a:rPr lang="en-US" sz="1350" dirty="0" smtClean="0"/>
              <a:t> </a:t>
            </a:r>
            <a:endParaRPr lang="en-US" sz="1350" dirty="0"/>
          </a:p>
          <a:p>
            <a:r>
              <a:rPr lang="en-US" sz="1350" dirty="0" smtClean="0"/>
              <a:t>[4] </a:t>
            </a:r>
            <a:r>
              <a:rPr lang="en-US" sz="1350" dirty="0"/>
              <a:t>Ogilvie, A., </a:t>
            </a:r>
            <a:r>
              <a:rPr lang="en-US" sz="1350" dirty="0" err="1"/>
              <a:t>Battersby</a:t>
            </a:r>
            <a:r>
              <a:rPr lang="en-US" sz="1350" dirty="0"/>
              <a:t>, S., Fink, G., </a:t>
            </a:r>
            <a:r>
              <a:rPr lang="en-US" sz="1350" dirty="0" err="1"/>
              <a:t>Harmar</a:t>
            </a:r>
            <a:r>
              <a:rPr lang="en-US" sz="1350" dirty="0"/>
              <a:t>, A., Goodwin, G., </a:t>
            </a:r>
            <a:r>
              <a:rPr lang="en-US" sz="1350" dirty="0" err="1"/>
              <a:t>Bubb</a:t>
            </a:r>
            <a:r>
              <a:rPr lang="en-US" sz="1350" dirty="0"/>
              <a:t>, V., &amp; Smith, C. (1996). Polymorphism in serotonin transporter gene associated with susceptibility to major depression. </a:t>
            </a:r>
            <a:r>
              <a:rPr lang="en-US" sz="1350" i="1" dirty="0"/>
              <a:t>The Lancet,</a:t>
            </a:r>
            <a:r>
              <a:rPr lang="en-US" sz="1350" dirty="0"/>
              <a:t> </a:t>
            </a:r>
            <a:r>
              <a:rPr lang="en-US" sz="1350" i="1" dirty="0"/>
              <a:t>347</a:t>
            </a:r>
            <a:r>
              <a:rPr lang="en-US" sz="1350" dirty="0"/>
              <a:t>(9003), 731-733. Retrieved February 18, 2015, from </a:t>
            </a:r>
            <a:r>
              <a:rPr lang="en-US" sz="1350" dirty="0">
                <a:solidFill>
                  <a:srgbClr val="464646"/>
                </a:solidFill>
                <a:hlinkClick r:id="rId4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4"/>
              </a:rPr>
              <a:t>www.sciencedirect.com.ezproxy.library.wisc.edu/science/article/pii/S0140673696900793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</a:t>
            </a:r>
            <a:r>
              <a:rPr lang="en-US" sz="1350" dirty="0"/>
              <a:t>5</a:t>
            </a:r>
            <a:r>
              <a:rPr lang="en-US" sz="1350" dirty="0" smtClean="0"/>
              <a:t>] </a:t>
            </a:r>
            <a:r>
              <a:rPr lang="en-US" sz="1350" dirty="0"/>
              <a:t>Nakamura, M., Ueno, S., Sano, A., &amp; Tanabe, H. (2000). The human serotonin transporter gene linked polymorphism (5-HTTLPR) shows ten novel allelic variants. </a:t>
            </a:r>
            <a:r>
              <a:rPr lang="en-US" sz="1350" i="1" dirty="0"/>
              <a:t>Molecular Psychiatry,</a:t>
            </a:r>
            <a:r>
              <a:rPr lang="en-US" sz="1350" dirty="0"/>
              <a:t> </a:t>
            </a:r>
            <a:r>
              <a:rPr lang="en-US" sz="1350" i="1" dirty="0"/>
              <a:t>5</a:t>
            </a:r>
            <a:r>
              <a:rPr lang="en-US" sz="1350" dirty="0"/>
              <a:t>(1), 32-38. Retrieved February 19, 2015, from </a:t>
            </a:r>
            <a:r>
              <a:rPr lang="en-US" sz="1350" dirty="0">
                <a:solidFill>
                  <a:srgbClr val="464646"/>
                </a:solidFill>
                <a:hlinkClick r:id="rId5"/>
              </a:rPr>
              <a:t>http://</a:t>
            </a:r>
            <a:r>
              <a:rPr lang="en-US" sz="1350" dirty="0" smtClean="0">
                <a:solidFill>
                  <a:srgbClr val="464646"/>
                </a:solidFill>
                <a:hlinkClick r:id="rId5"/>
              </a:rPr>
              <a:t>www.nature.com/mp/journal/v5/n1/full/4000698a.html</a:t>
            </a:r>
            <a:endParaRPr lang="en-US" sz="1350" dirty="0" smtClean="0">
              <a:solidFill>
                <a:srgbClr val="464646"/>
              </a:solidFill>
            </a:endParaRPr>
          </a:p>
          <a:p>
            <a:r>
              <a:rPr lang="en-US" sz="1350" dirty="0" smtClean="0"/>
              <a:t>[6] </a:t>
            </a:r>
            <a:r>
              <a:rPr lang="en-US" sz="1350" dirty="0"/>
              <a:t>STRING: </a:t>
            </a:r>
            <a:r>
              <a:rPr lang="en-US" sz="1350" dirty="0">
                <a:hlinkClick r:id="rId6"/>
              </a:rPr>
              <a:t>http://string-db.org</a:t>
            </a:r>
            <a:r>
              <a:rPr lang="en-US" sz="1350" dirty="0" smtClean="0">
                <a:hlinkClick r:id="rId6"/>
              </a:rPr>
              <a:t>/</a:t>
            </a:r>
            <a:endParaRPr lang="en-US" sz="1350" dirty="0" smtClean="0"/>
          </a:p>
          <a:p>
            <a:r>
              <a:rPr lang="en-US" sz="1350" dirty="0"/>
              <a:t>[7] </a:t>
            </a:r>
            <a:r>
              <a:rPr lang="en-US" sz="1350" dirty="0" smtClean="0"/>
              <a:t>BLAST: http</a:t>
            </a:r>
            <a:r>
              <a:rPr lang="en-US" sz="1350" dirty="0"/>
              <a:t>://blast.ncbi.nlm.nih.gov/Blast.cgi</a:t>
            </a:r>
            <a:endParaRPr lang="en-US" sz="1350" dirty="0"/>
          </a:p>
          <a:p>
            <a:r>
              <a:rPr lang="en-US" sz="1350" dirty="0" smtClean="0"/>
              <a:t>[8] </a:t>
            </a:r>
            <a:r>
              <a:rPr lang="en-US" sz="1350" dirty="0"/>
              <a:t>Gene Ontology Consortium: </a:t>
            </a:r>
            <a:r>
              <a:rPr lang="en-US" sz="1350" dirty="0">
                <a:hlinkClick r:id="rId7"/>
              </a:rPr>
              <a:t>http://geneontology.org</a:t>
            </a:r>
            <a:r>
              <a:rPr lang="en-US" sz="1350" dirty="0" smtClean="0">
                <a:hlinkClick r:id="rId7"/>
              </a:rPr>
              <a:t>/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26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gicalmaths.org/wp-content/uploads/2012/11/questions_answer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2" y="1457728"/>
            <a:ext cx="3495843" cy="37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38" y="2707941"/>
            <a:ext cx="36216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OCD Cycle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49" y="801361"/>
            <a:ext cx="1721720" cy="1391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6039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http://www.guelphtherapist.ca/blog/letting-go-of-thoughts-mindfully/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47" y="732351"/>
            <a:ext cx="2087585" cy="13917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073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http://www.youbeauty.com/mind/columns/cloud-nine/calm-the-mind</a:t>
            </a:r>
          </a:p>
        </p:txBody>
      </p:sp>
      <p:sp>
        <p:nvSpPr>
          <p:cNvPr id="3" name="Bent Arrow 2"/>
          <p:cNvSpPr/>
          <p:nvPr/>
        </p:nvSpPr>
        <p:spPr>
          <a:xfrm rot="16200000">
            <a:off x="1151790" y="463253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55" y="2325039"/>
            <a:ext cx="2021355" cy="2021355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7139187" y="1097332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49" y="4917119"/>
            <a:ext cx="2147506" cy="1221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687" y="4548360"/>
            <a:ext cx="1689562" cy="1689562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10800000">
            <a:off x="7124159" y="4734586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10844"/>
            <a:ext cx="19495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http://www.anxietydisorderhelp.net/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1662" y="6690981"/>
            <a:ext cx="60220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http://alegnasolutions.com.au/services/psychology/psychologist-gold-coast-anxiety/obsessive-compulsive-disorder/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1417" y="6529342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http://myconfidential.blogspot.com/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" y="2522395"/>
            <a:ext cx="1823999" cy="1823999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>
          <a:xfrm>
            <a:off x="1103252" y="1157025"/>
            <a:ext cx="920839" cy="112690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1417" y="6385307"/>
            <a:ext cx="19175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http://emojipedia.org/relieved-face/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1468" y="346914"/>
            <a:ext cx="12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Obsessions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0207" y="4346394"/>
            <a:ext cx="9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90600" y="6211031"/>
            <a:ext cx="148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Compulsions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3975" y="4293047"/>
            <a:ext cx="88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obsession doesn’t count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9" y="2298816"/>
            <a:ext cx="4094922" cy="3089107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2524539" y="2298816"/>
            <a:ext cx="3856383" cy="293047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61792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/>
              <a:t>http://www.fanpop.com/clubs/one-direction/images/32752102/title/one-direction-2012-photo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608" y="2298816"/>
            <a:ext cx="605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785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What g</a:t>
            </a:r>
            <a:r>
              <a:rPr lang="en-US" dirty="0" smtClean="0"/>
              <a:t>enes are involved</a:t>
            </a:r>
            <a:r>
              <a:rPr lang="en-US" dirty="0" smtClean="0"/>
              <a:t>? LOTS!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3379" y="6060787"/>
            <a:ext cx="38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OCD is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polygenic</a:t>
            </a:r>
            <a:r>
              <a:rPr lang="en-US" sz="2400" dirty="0"/>
              <a:t> disorder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61792"/>
            <a:ext cx="121058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>
                <a:solidFill>
                  <a:srgbClr val="464646"/>
                </a:solidFill>
              </a:rPr>
              <a:t>STRING: </a:t>
            </a:r>
            <a:r>
              <a:rPr lang="en-US" sz="675" dirty="0">
                <a:solidFill>
                  <a:srgbClr val="464646"/>
                </a:solidFill>
                <a:hlinkClick r:id="rId2"/>
              </a:rPr>
              <a:t>http://string-db.org/</a:t>
            </a:r>
            <a:endParaRPr lang="en-US" sz="675" dirty="0"/>
          </a:p>
        </p:txBody>
      </p:sp>
      <p:sp>
        <p:nvSpPr>
          <p:cNvPr id="3" name="TextBox 2"/>
          <p:cNvSpPr txBox="1"/>
          <p:nvPr/>
        </p:nvSpPr>
        <p:spPr>
          <a:xfrm>
            <a:off x="4019910" y="3139076"/>
            <a:ext cx="131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00080"/>
                </a:solidFill>
              </a:rPr>
              <a:t>OCD</a:t>
            </a:r>
            <a:endParaRPr lang="en-US" sz="4400" dirty="0">
              <a:solidFill>
                <a:srgbClr val="80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026" y="3908517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SLC6A4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81114" y="4889053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MAO-A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32" y="3590090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DRD4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1786" y="1556249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5HT2A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3118" y="2083858"/>
            <a:ext cx="23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5HT1-D beta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06130" y="5051736"/>
            <a:ext cx="1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OLIG2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4740" y="2668633"/>
            <a:ext cx="778412" cy="470443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21534" y="3973823"/>
            <a:ext cx="638958" cy="845298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85515" y="4157018"/>
            <a:ext cx="587733" cy="845428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98144" y="3765685"/>
            <a:ext cx="1280602" cy="391333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71786" y="2257540"/>
            <a:ext cx="562988" cy="798714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550368" y="3590090"/>
            <a:ext cx="1312082" cy="215249"/>
          </a:xfrm>
          <a:prstGeom prst="straightConnector1">
            <a:avLst/>
          </a:prstGeom>
          <a:ln w="57150">
            <a:solidFill>
              <a:srgbClr val="F040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43349" y="2126350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-35718" y="6666892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>
                <a:solidFill>
                  <a:srgbClr val="464646"/>
                </a:solidFill>
              </a:rPr>
              <a:t>http://www.bio.davidson.edu/Courses/genomics/2004/Cobain/angergene.html</a:t>
            </a:r>
            <a:endParaRPr lang="en-US" sz="675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501840" y="1607711"/>
            <a:ext cx="291486" cy="5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97778" y="1606534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7280" y="1468416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8056" y="2507741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12541" y="2865740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8224" y="2686740"/>
            <a:ext cx="24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  <p:pic>
        <p:nvPicPr>
          <p:cNvPr id="3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13" y="4035311"/>
            <a:ext cx="4199524" cy="17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SLC6A4 and OCD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43349" y="2126350"/>
            <a:ext cx="7457303" cy="391479"/>
            <a:chOff x="1194481" y="1517067"/>
            <a:chExt cx="9943071" cy="521972"/>
          </a:xfrm>
        </p:grpSpPr>
        <p:sp>
          <p:nvSpPr>
            <p:cNvPr id="45" name="Rectangle 44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45708" y="1527039"/>
              <a:ext cx="260559" cy="5107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-35718" y="6666892"/>
            <a:ext cx="4572000" cy="196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75" dirty="0">
                <a:solidFill>
                  <a:srgbClr val="464646"/>
                </a:solidFill>
              </a:rPr>
              <a:t>http://www.bio.davidson.edu/Courses/genomics/2004/Cobain/angergene.html</a:t>
            </a:r>
            <a:endParaRPr lang="en-US" sz="675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8942"/>
          <a:stretch/>
        </p:blipFill>
        <p:spPr>
          <a:xfrm>
            <a:off x="3311532" y="3788622"/>
            <a:ext cx="3027039" cy="206606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78544" y="4183217"/>
            <a:ext cx="108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Extracellular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37376" y="5011092"/>
            <a:ext cx="10046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Cytoplasm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153170" y="614159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Rounded Rectangle 65"/>
          <p:cNvSpPr/>
          <p:nvPr/>
        </p:nvSpPr>
        <p:spPr>
          <a:xfrm>
            <a:off x="1596586" y="6139635"/>
            <a:ext cx="393621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2044939" y="615621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5-HT Transport Domain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69587" y="6007999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Transmembrane Domain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501840" y="1607711"/>
            <a:ext cx="291486" cy="532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97778" y="1606534"/>
            <a:ext cx="5195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7280" y="1468416"/>
            <a:ext cx="1925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STin9, STin10, STin12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8056" y="2507741"/>
            <a:ext cx="460772" cy="35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12541" y="2865740"/>
            <a:ext cx="925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38224" y="2686740"/>
            <a:ext cx="24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5-HTTLPR: S, LA, and LG</a:t>
            </a:r>
          </a:p>
        </p:txBody>
      </p:sp>
    </p:spTree>
    <p:extLst>
      <p:ext uri="{BB962C8B-B14F-4D97-AF65-F5344CB8AC3E}">
        <p14:creationId xmlns:p14="http://schemas.microsoft.com/office/powerpoint/2010/main" val="10907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451"/>
            <a:ext cx="7886700" cy="99417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well is SLC6A4 conserved?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0369" y="1436422"/>
            <a:ext cx="7457303" cy="396879"/>
            <a:chOff x="1194481" y="1509867"/>
            <a:chExt cx="9943071" cy="529172"/>
          </a:xfrm>
        </p:grpSpPr>
        <p:sp>
          <p:nvSpPr>
            <p:cNvPr id="41" name="Rectangle 40"/>
            <p:cNvSpPr/>
            <p:nvPr/>
          </p:nvSpPr>
          <p:spPr>
            <a:xfrm>
              <a:off x="1194481" y="1648124"/>
              <a:ext cx="9943071" cy="2972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45708" y="1509867"/>
              <a:ext cx="26055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64232" y="1525219"/>
              <a:ext cx="37673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573437" y="1524443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877426" y="1525219"/>
              <a:ext cx="49447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276536" y="1517067"/>
              <a:ext cx="163231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80485" y="1517067"/>
              <a:ext cx="30956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363273" y="1528293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972010" y="1525944"/>
              <a:ext cx="21613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00200" y="1517067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538199" y="1522746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846477" y="1526198"/>
              <a:ext cx="24114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9718701" y="1522311"/>
              <a:ext cx="424705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492638" y="1526632"/>
              <a:ext cx="353788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284" y="2040941"/>
            <a:ext cx="7899191" cy="393991"/>
            <a:chOff x="637650" y="-629312"/>
            <a:chExt cx="10532254" cy="525322"/>
          </a:xfrm>
        </p:grpSpPr>
        <p:sp>
          <p:nvSpPr>
            <p:cNvPr id="23" name="Rectangle 22"/>
            <p:cNvSpPr/>
            <p:nvPr/>
          </p:nvSpPr>
          <p:spPr>
            <a:xfrm>
              <a:off x="637650" y="-478177"/>
              <a:ext cx="10532254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32607" y="-629312"/>
              <a:ext cx="7868399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605788" y="-614736"/>
              <a:ext cx="748769" cy="51074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836" y="4829741"/>
            <a:ext cx="7736810" cy="383059"/>
            <a:chOff x="1194481" y="1499456"/>
            <a:chExt cx="10315747" cy="510746"/>
          </a:xfrm>
        </p:grpSpPr>
        <p:sp>
          <p:nvSpPr>
            <p:cNvPr id="21" name="Rectangle 20"/>
            <p:cNvSpPr/>
            <p:nvPr/>
          </p:nvSpPr>
          <p:spPr>
            <a:xfrm>
              <a:off x="1194481" y="1648118"/>
              <a:ext cx="10315747" cy="30320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54385" y="1499456"/>
              <a:ext cx="7689954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873" y="5525742"/>
            <a:ext cx="7337561" cy="383059"/>
            <a:chOff x="1181602" y="3750789"/>
            <a:chExt cx="9783415" cy="510746"/>
          </a:xfrm>
        </p:grpSpPr>
        <p:sp>
          <p:nvSpPr>
            <p:cNvPr id="19" name="Rectangle 18"/>
            <p:cNvSpPr/>
            <p:nvPr/>
          </p:nvSpPr>
          <p:spPr>
            <a:xfrm>
              <a:off x="1181602" y="3884345"/>
              <a:ext cx="9783415" cy="3213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74497" y="3750789"/>
              <a:ext cx="7818357" cy="51074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9416" y="2731925"/>
            <a:ext cx="7457303" cy="393992"/>
            <a:chOff x="719416" y="3092537"/>
            <a:chExt cx="7457303" cy="393992"/>
          </a:xfrm>
        </p:grpSpPr>
        <p:sp>
          <p:nvSpPr>
            <p:cNvPr id="57" name="Rectangle 56"/>
            <p:cNvSpPr/>
            <p:nvPr/>
          </p:nvSpPr>
          <p:spPr>
            <a:xfrm>
              <a:off x="719416" y="3205889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966378" y="3092537"/>
              <a:ext cx="6014377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147333" y="3103469"/>
              <a:ext cx="559069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3" t="17083" r="33472" b="20000"/>
          <a:stretch/>
        </p:blipFill>
        <p:spPr>
          <a:xfrm>
            <a:off x="165802" y="1432418"/>
            <a:ext cx="259544" cy="458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75803"/>
          <a:stretch/>
        </p:blipFill>
        <p:spPr>
          <a:xfrm>
            <a:off x="12533" y="2003194"/>
            <a:ext cx="643356" cy="497964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9" y="5564640"/>
            <a:ext cx="518287" cy="529678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41" b="80180"/>
          <a:stretch/>
        </p:blipFill>
        <p:spPr>
          <a:xfrm>
            <a:off x="114745" y="4862451"/>
            <a:ext cx="545512" cy="376358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10030" r="21589" b="36411"/>
          <a:stretch/>
        </p:blipFill>
        <p:spPr>
          <a:xfrm>
            <a:off x="73761" y="4119420"/>
            <a:ext cx="589361" cy="540461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38620" b="69352"/>
          <a:stretch/>
        </p:blipFill>
        <p:spPr>
          <a:xfrm>
            <a:off x="3098" y="2773520"/>
            <a:ext cx="667262" cy="368324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1" b="90306"/>
          <a:stretch/>
        </p:blipFill>
        <p:spPr>
          <a:xfrm>
            <a:off x="12285" y="3395340"/>
            <a:ext cx="747442" cy="450997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8309286" y="1496479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02819" y="3504401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24698" y="2113300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99%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64844" y="562474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5815" y="4923256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86722" y="4225037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95866" y="2821645"/>
            <a:ext cx="6119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93%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7211" y="3421684"/>
            <a:ext cx="7457303" cy="393992"/>
            <a:chOff x="727211" y="3627746"/>
            <a:chExt cx="7457303" cy="393992"/>
          </a:xfrm>
        </p:grpSpPr>
        <p:sp>
          <p:nvSpPr>
            <p:cNvPr id="77" name="Rectangle 76"/>
            <p:cNvSpPr/>
            <p:nvPr/>
          </p:nvSpPr>
          <p:spPr>
            <a:xfrm>
              <a:off x="727211" y="3741098"/>
              <a:ext cx="7457303" cy="2229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926048" y="3627746"/>
              <a:ext cx="6073776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46845" y="3638678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244" y="4125199"/>
            <a:ext cx="7744600" cy="393992"/>
            <a:chOff x="729244" y="4176714"/>
            <a:chExt cx="7744600" cy="393992"/>
          </a:xfrm>
        </p:grpSpPr>
        <p:sp>
          <p:nvSpPr>
            <p:cNvPr id="80" name="Rectangle 79"/>
            <p:cNvSpPr/>
            <p:nvPr/>
          </p:nvSpPr>
          <p:spPr>
            <a:xfrm>
              <a:off x="729244" y="4263675"/>
              <a:ext cx="7744600" cy="2622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407572" y="4176714"/>
              <a:ext cx="5683719" cy="3830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584961" y="4187646"/>
              <a:ext cx="561577" cy="3830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Rectangle 4"/>
          <p:cNvSpPr/>
          <p:nvPr/>
        </p:nvSpPr>
        <p:spPr>
          <a:xfrm>
            <a:off x="-13473" y="6661792"/>
            <a:ext cx="163378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 err="1">
                <a:solidFill>
                  <a:schemeClr val="bg1"/>
                </a:solidFill>
              </a:rPr>
              <a:t>InterPro</a:t>
            </a:r>
            <a:r>
              <a:rPr lang="en-US" sz="675" dirty="0">
                <a:solidFill>
                  <a:schemeClr val="bg1"/>
                </a:solidFill>
              </a:rPr>
              <a:t>: </a:t>
            </a:r>
            <a:r>
              <a:rPr lang="en-US" sz="675" dirty="0">
                <a:solidFill>
                  <a:schemeClr val="bg1"/>
                </a:solidFill>
                <a:hlinkClick r:id="rId9"/>
              </a:rPr>
              <a:t>http://www.ebi.ac.uk/interpro/</a:t>
            </a:r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434228" y="6221758"/>
            <a:ext cx="370859" cy="383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3" name="Rounded Rectangle 82"/>
          <p:cNvSpPr/>
          <p:nvPr/>
        </p:nvSpPr>
        <p:spPr>
          <a:xfrm>
            <a:off x="2407572" y="6221758"/>
            <a:ext cx="345006" cy="383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TextBox 83"/>
          <p:cNvSpPr txBox="1"/>
          <p:nvPr/>
        </p:nvSpPr>
        <p:spPr>
          <a:xfrm>
            <a:off x="2752578" y="6221743"/>
            <a:ext cx="240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5-HT Transport Domain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4827" y="6094318"/>
            <a:ext cx="24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Transmembrane Domain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Phylogeny – Only in Kingdom </a:t>
            </a:r>
            <a:r>
              <a:rPr lang="en-US" i="1" dirty="0" smtClean="0"/>
              <a:t>Animalia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68" y="1690689"/>
            <a:ext cx="7051101" cy="4813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20043" y="1652051"/>
            <a:ext cx="1014212" cy="5759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207868" y="5992085"/>
            <a:ext cx="826387" cy="576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6661792"/>
            <a:ext cx="220765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dirty="0" err="1">
                <a:solidFill>
                  <a:srgbClr val="464646"/>
                </a:solidFill>
              </a:rPr>
              <a:t>ClustalOmega</a:t>
            </a:r>
            <a:r>
              <a:rPr lang="en-US" sz="675" dirty="0">
                <a:solidFill>
                  <a:srgbClr val="464646"/>
                </a:solidFill>
              </a:rPr>
              <a:t>: </a:t>
            </a:r>
            <a:r>
              <a:rPr lang="en-US" sz="675" dirty="0">
                <a:solidFill>
                  <a:srgbClr val="464646"/>
                </a:solidFill>
                <a:hlinkClick r:id="rId3"/>
              </a:rPr>
              <a:t>http://www.ebi.ac.uk/Tools/msa/clustalo/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553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3020</TotalTime>
  <Words>728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Obsessive Compulsive Disorder and SLC6A4</vt:lpstr>
      <vt:lpstr>Game Plan</vt:lpstr>
      <vt:lpstr>The OCD Cycle</vt:lpstr>
      <vt:lpstr>This obsession doesn’t count </vt:lpstr>
      <vt:lpstr>What genes are involved? LOTS!</vt:lpstr>
      <vt:lpstr>SLC6A4 and OCD</vt:lpstr>
      <vt:lpstr>SLC6A4 and OCD</vt:lpstr>
      <vt:lpstr>How well is SLC6A4 conserved?</vt:lpstr>
      <vt:lpstr>Phylogeny – Only in Kingdom Animalia </vt:lpstr>
      <vt:lpstr>Characteristics of SLC6A4</vt:lpstr>
      <vt:lpstr>But there is still a long way to go…</vt:lpstr>
      <vt:lpstr>PowerPoint Presentation</vt:lpstr>
      <vt:lpstr>Aim 1: Identify novel and conserved SLC6A4 interacting proteins</vt:lpstr>
      <vt:lpstr>Potential outcomes Aim 1?</vt:lpstr>
      <vt:lpstr>Aim 2: Identify genes that are misregulated in SLC6A4 mutant rats</vt:lpstr>
      <vt:lpstr>Potential outcomes of Aim 2?</vt:lpstr>
      <vt:lpstr>Aim 3: Determine how environmental factors alter the neuronal proteome</vt:lpstr>
      <vt:lpstr>Potential outcomes of Aim 3?</vt:lpstr>
      <vt:lpstr>Where do we go from here?</vt:lpstr>
      <vt:lpstr>References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STEINBRINK, MAISIE</dc:creator>
  <cp:lastModifiedBy>Maisie Steinbrink</cp:lastModifiedBy>
  <cp:revision>136</cp:revision>
  <dcterms:created xsi:type="dcterms:W3CDTF">2015-02-19T21:13:50Z</dcterms:created>
  <dcterms:modified xsi:type="dcterms:W3CDTF">2015-04-16T02:44:19Z</dcterms:modified>
</cp:coreProperties>
</file>