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62" r:id="rId4"/>
    <p:sldId id="282" r:id="rId5"/>
    <p:sldId id="289" r:id="rId6"/>
    <p:sldId id="291" r:id="rId7"/>
    <p:sldId id="293" r:id="rId8"/>
    <p:sldId id="265" r:id="rId9"/>
    <p:sldId id="266" r:id="rId10"/>
    <p:sldId id="271" r:id="rId11"/>
    <p:sldId id="272" r:id="rId12"/>
    <p:sldId id="274" r:id="rId13"/>
    <p:sldId id="287" r:id="rId14"/>
    <p:sldId id="273" r:id="rId15"/>
    <p:sldId id="286" r:id="rId16"/>
    <p:sldId id="275" r:id="rId17"/>
    <p:sldId id="28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sie Steinbrink" initials="MS" lastIdx="8" clrIdx="0">
    <p:extLst>
      <p:ext uri="{19B8F6BF-5375-455C-9EA6-DF929625EA0E}">
        <p15:presenceInfo xmlns:p15="http://schemas.microsoft.com/office/powerpoint/2012/main" userId="098b56c1fe6d50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0C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BDAB-8346-45FC-8DA2-A671C6AE600D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geneontology.org/" TargetMode="External"/><Relationship Id="rId13" Type="http://schemas.openxmlformats.org/officeDocument/2006/relationships/hyperlink" Target="http://www.guelphtherapist.ca/blog/letting-go-of-thoughts-mindfully/" TargetMode="External"/><Relationship Id="rId18" Type="http://schemas.openxmlformats.org/officeDocument/2006/relationships/hyperlink" Target="http://www.bio.davidson.edu/Courses/genomics/2004/Cobain/angergene.html" TargetMode="External"/><Relationship Id="rId26" Type="http://schemas.openxmlformats.org/officeDocument/2006/relationships/hyperlink" Target="http://accelrys.com/products/pipeline-pilot/component-collections/gene-expression.html" TargetMode="External"/><Relationship Id="rId3" Type="http://schemas.openxmlformats.org/officeDocument/2006/relationships/hyperlink" Target="http://www.uniprot.org/uniprot/P31645" TargetMode="External"/><Relationship Id="rId21" Type="http://schemas.openxmlformats.org/officeDocument/2006/relationships/hyperlink" Target="http://healthadviser24.blogspot.com/2012/08/neurotransmitters-chemical-messenger-of.html" TargetMode="External"/><Relationship Id="rId7" Type="http://schemas.openxmlformats.org/officeDocument/2006/relationships/hyperlink" Target="http://string-db.org/" TargetMode="External"/><Relationship Id="rId12" Type="http://schemas.openxmlformats.org/officeDocument/2006/relationships/hyperlink" Target="http://www.youbeauty.com/mind/columns/cloud-nine/calm-the-mind" TargetMode="External"/><Relationship Id="rId17" Type="http://schemas.openxmlformats.org/officeDocument/2006/relationships/hyperlink" Target="http://www.fanpop.com/clubs/one-direction/images/32752102/title/one-direction-2012-photo" TargetMode="External"/><Relationship Id="rId25" Type="http://schemas.openxmlformats.org/officeDocument/2006/relationships/hyperlink" Target="http://fabandfru.com/2011/06/meet-up-for-business-or-pleasure/" TargetMode="External"/><Relationship Id="rId2" Type="http://schemas.openxmlformats.org/officeDocument/2006/relationships/hyperlink" Target="http://www.ncbi.nlm.nih.gov/pmc/articles/PMC2824902/" TargetMode="External"/><Relationship Id="rId16" Type="http://schemas.openxmlformats.org/officeDocument/2006/relationships/hyperlink" Target="http://alegnasolutions.com.au/services/psychology/psychologist-gold-coast-anxiety/obsessive-compulsive-disorder/" TargetMode="External"/><Relationship Id="rId20" Type="http://schemas.openxmlformats.org/officeDocument/2006/relationships/hyperlink" Target="http://www.psych2go.net/unconsciousness-neurotransmitters/" TargetMode="External"/><Relationship Id="rId29" Type="http://schemas.openxmlformats.org/officeDocument/2006/relationships/hyperlink" Target="http://genetics564.weebly.com/gene-expression-analysi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iencedirect.com/science/article/pii/S0163725810001932" TargetMode="External"/><Relationship Id="rId11" Type="http://schemas.openxmlformats.org/officeDocument/2006/relationships/hyperlink" Target="http://www.anxietydisorderhelp.net/" TargetMode="External"/><Relationship Id="rId24" Type="http://schemas.openxmlformats.org/officeDocument/2006/relationships/hyperlink" Target="http://www.koreaittimes.com/image/environment" TargetMode="External"/><Relationship Id="rId32" Type="http://schemas.openxmlformats.org/officeDocument/2006/relationships/hyperlink" Target="http://www.pachd.com/free-images/food-images-8.html" TargetMode="External"/><Relationship Id="rId5" Type="http://schemas.openxmlformats.org/officeDocument/2006/relationships/hyperlink" Target="http://www.nature.com/mp/journal/v5/n1/full/4000698a.html" TargetMode="External"/><Relationship Id="rId15" Type="http://schemas.openxmlformats.org/officeDocument/2006/relationships/hyperlink" Target="http://myconfidential.blogspot.com/" TargetMode="External"/><Relationship Id="rId23" Type="http://schemas.openxmlformats.org/officeDocument/2006/relationships/hyperlink" Target="http://analytical.wikia.com/wiki/Proteome?file=Proteome.jpg" TargetMode="External"/><Relationship Id="rId28" Type="http://schemas.openxmlformats.org/officeDocument/2006/relationships/hyperlink" Target="http://dharmacon.gelifesciences.com/non-mammalian-cdna-and-orf/yeast-tap-tagged-orfs/" TargetMode="External"/><Relationship Id="rId10" Type="http://schemas.openxmlformats.org/officeDocument/2006/relationships/hyperlink" Target="https://kiltsdjembesandredboots.wordpress.com/" TargetMode="External"/><Relationship Id="rId19" Type="http://schemas.openxmlformats.org/officeDocument/2006/relationships/hyperlink" Target="http://www.gladstoneinstitutes.org/node/11312" TargetMode="External"/><Relationship Id="rId31" Type="http://schemas.openxmlformats.org/officeDocument/2006/relationships/hyperlink" Target="https://www.pinterest.com/pin/138978338473671818/" TargetMode="External"/><Relationship Id="rId4" Type="http://schemas.openxmlformats.org/officeDocument/2006/relationships/hyperlink" Target="http://www.sciencedirect.com.ezproxy.library.wisc.edu/science/article/pii/S0140673696900793" TargetMode="External"/><Relationship Id="rId9" Type="http://schemas.openxmlformats.org/officeDocument/2006/relationships/hyperlink" Target="http://www.axisresidentialtreatment.com/obsessive-compulsive-disorder/" TargetMode="External"/><Relationship Id="rId14" Type="http://schemas.openxmlformats.org/officeDocument/2006/relationships/hyperlink" Target="http://emojipedia.org/relieved-face/" TargetMode="External"/><Relationship Id="rId22" Type="http://schemas.openxmlformats.org/officeDocument/2006/relationships/hyperlink" Target="http://www.allposters.com/-sp/Lateral-View-of-the-Human-Brain-Showing-the-Cerebrum-and-Cerebellum-Posters_i8999883_.htm" TargetMode="External"/><Relationship Id="rId27" Type="http://schemas.openxmlformats.org/officeDocument/2006/relationships/hyperlink" Target="http://www.igece.org/Immunology/ImmArray/" TargetMode="External"/><Relationship Id="rId30" Type="http://schemas.openxmlformats.org/officeDocument/2006/relationships/hyperlink" Target="http://www.telegraph.co.uk/news/earth/earthpicturegalleries/5893236/Talented-musical-rats-strike-up-a-tune-with-their-miniature-instrument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479" r="30224" b="5889"/>
          <a:stretch/>
        </p:blipFill>
        <p:spPr bwMode="auto">
          <a:xfrm>
            <a:off x="2305582" y="0"/>
            <a:ext cx="6838418" cy="68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73487" y="38942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Obsessive Compulsive Disorder and SLC6A4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0875" y="5980078"/>
            <a:ext cx="6858000" cy="1241822"/>
          </a:xfrm>
        </p:spPr>
        <p:txBody>
          <a:bodyPr/>
          <a:lstStyle/>
          <a:p>
            <a:r>
              <a:rPr lang="en-US" dirty="0" smtClean="0"/>
              <a:t>Maisie Steinbrink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18964" y="4292334"/>
            <a:ext cx="540912" cy="6109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29778" y="3813297"/>
            <a:ext cx="72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4136" y="5071646"/>
            <a:ext cx="334935" cy="460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929787" y="4931958"/>
            <a:ext cx="52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4508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there is still a long way to go…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7323" y="5631257"/>
            <a:ext cx="197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OCD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polygenic</a:t>
            </a:r>
            <a:endParaRPr lang="en-US" sz="2000" dirty="0"/>
          </a:p>
        </p:txBody>
      </p:sp>
      <p:pic>
        <p:nvPicPr>
          <p:cNvPr id="2050" name="Picture 2" descr="http://www.koreaittimes.com/images/imagecache/large/7475_environmen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2" y="1996749"/>
            <a:ext cx="2211898" cy="1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19" y="3680052"/>
            <a:ext cx="1994495" cy="1394034"/>
          </a:xfrm>
          <a:prstGeom prst="rect">
            <a:avLst/>
          </a:prstGeom>
        </p:spPr>
      </p:pic>
      <p:pic>
        <p:nvPicPr>
          <p:cNvPr id="2052" name="Picture 4" descr="http://fabandfru.com/new/wp-content/uploads/2011/06/2324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96" y="3680052"/>
            <a:ext cx="1852537" cy="13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2132" y="5631257"/>
            <a:ext cx="254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Environmental factors - heritability </a:t>
            </a:r>
            <a:r>
              <a:rPr lang="en-US" sz="2000" dirty="0" smtClean="0"/>
              <a:t>0.5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4" y="2523358"/>
            <a:ext cx="4182073" cy="25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7595" y="71940"/>
            <a:ext cx="940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Primary Goal: Determine </a:t>
            </a:r>
            <a:r>
              <a:rPr lang="en-US" sz="2700" dirty="0">
                <a:solidFill>
                  <a:srgbClr val="0070C0"/>
                </a:solidFill>
              </a:rPr>
              <a:t>complex interactions </a:t>
            </a:r>
            <a:r>
              <a:rPr lang="en-US" sz="2700" dirty="0"/>
              <a:t>between SLC6A4 and other proteins as they relate to development of </a:t>
            </a:r>
            <a:r>
              <a:rPr lang="en-US" sz="2700" dirty="0" smtClean="0"/>
              <a:t>OCD.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54711" y="1394729"/>
            <a:ext cx="2708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Hypothesis: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41404" y="2596233"/>
            <a:ext cx="8476" cy="655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75289" y="2085907"/>
            <a:ext cx="6917690" cy="333622"/>
            <a:chOff x="1194481" y="1517067"/>
            <a:chExt cx="9943071" cy="521972"/>
          </a:xfrm>
        </p:grpSpPr>
        <p:sp>
          <p:nvSpPr>
            <p:cNvPr id="32" name="Rectangle 31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29867" y="3489279"/>
            <a:ext cx="5465872" cy="2740879"/>
            <a:chOff x="1802056" y="3860107"/>
            <a:chExt cx="5465872" cy="2740879"/>
          </a:xfrm>
        </p:grpSpPr>
        <p:sp>
          <p:nvSpPr>
            <p:cNvPr id="4" name="Rounded Rectangle 3"/>
            <p:cNvSpPr/>
            <p:nvPr/>
          </p:nvSpPr>
          <p:spPr>
            <a:xfrm>
              <a:off x="3989510" y="3971682"/>
              <a:ext cx="1065117" cy="622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69225" y="3863604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17034" y="3860108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9762" y="4051891"/>
              <a:ext cx="1027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Kinase</a:t>
              </a:r>
              <a:endParaRPr lang="en-US" sz="24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417728" y="386010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3485072" y="4723693"/>
              <a:ext cx="1051883" cy="4081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509355" y="4722556"/>
              <a:ext cx="1051231" cy="4221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529018" y="4736572"/>
              <a:ext cx="8476" cy="6556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loud 29"/>
            <p:cNvSpPr/>
            <p:nvPr/>
          </p:nvSpPr>
          <p:spPr>
            <a:xfrm>
              <a:off x="1906396" y="4912439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A</a:t>
              </a:r>
            </a:p>
          </p:txBody>
        </p:sp>
        <p:sp>
          <p:nvSpPr>
            <p:cNvPr id="58" name="Cloud 57"/>
            <p:cNvSpPr/>
            <p:nvPr/>
          </p:nvSpPr>
          <p:spPr>
            <a:xfrm>
              <a:off x="3891128" y="5616884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B</a:t>
              </a:r>
            </a:p>
          </p:txBody>
        </p:sp>
        <p:sp>
          <p:nvSpPr>
            <p:cNvPr id="59" name="Cloud 58"/>
            <p:cNvSpPr/>
            <p:nvPr/>
          </p:nvSpPr>
          <p:spPr>
            <a:xfrm>
              <a:off x="5906185" y="5064375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C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1802056" y="550531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67661" y="588578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184255" y="5546426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000627" y="494062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972882" y="554515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862011" y="5169031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819607" y="5605789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06" y="133359"/>
            <a:ext cx="8769711" cy="14519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1</a:t>
            </a:r>
            <a:r>
              <a:rPr lang="en-US" sz="3600" dirty="0" smtClean="0"/>
              <a:t>: Identify novel and conserved SLC6A4 interacting proteins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9776" y="5830121"/>
            <a:ext cx="859088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Many undiscovered interactions will be found because of the sensitivity of TAP tag approaches</a:t>
            </a:r>
            <a:r>
              <a:rPr lang="en-US" sz="2100" b="1" dirty="0" smtClean="0"/>
              <a:t> 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47445" y="3523742"/>
            <a:ext cx="550572" cy="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72" y="3384442"/>
            <a:ext cx="1895475" cy="409575"/>
          </a:xfrm>
          <a:prstGeom prst="rect">
            <a:avLst/>
          </a:prstGeom>
        </p:spPr>
      </p:pic>
      <p:pic>
        <p:nvPicPr>
          <p:cNvPr id="1028" name="Picture 4" descr="http://besocratic.colorado.edu/images/blast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47" y="2937360"/>
            <a:ext cx="1650020" cy="11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6434216" y="3523742"/>
            <a:ext cx="568145" cy="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BSp51_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" y="2563376"/>
            <a:ext cx="3661836" cy="20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Aim 1?</a:t>
            </a:r>
            <a:endParaRPr lang="en-US" dirty="0"/>
          </a:p>
        </p:txBody>
      </p:sp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" y="1319138"/>
            <a:ext cx="7765467" cy="54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521265" y="3657604"/>
            <a:ext cx="991673" cy="7469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0753" y="168360"/>
            <a:ext cx="8699862" cy="14570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2</a:t>
            </a:r>
            <a:r>
              <a:rPr lang="en-US" sz="3600" dirty="0" smtClean="0"/>
              <a:t>: Identify genes that are </a:t>
            </a:r>
            <a:r>
              <a:rPr lang="en-US" sz="3600" dirty="0" err="1" smtClean="0"/>
              <a:t>misregulated</a:t>
            </a:r>
            <a:r>
              <a:rPr lang="en-US" sz="3600" dirty="0" smtClean="0"/>
              <a:t> in SLC6A4 mutant rats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4808" y="5853806"/>
            <a:ext cx="865093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</a:t>
            </a:r>
            <a:r>
              <a:rPr lang="en-US" sz="2100" dirty="0" smtClean="0"/>
              <a:t>: Genes linked to signaling and modification GO terms will be over-expressed in SLC6A4 mutant rats</a:t>
            </a:r>
            <a:endParaRPr lang="en-US" sz="2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19483" y="3726611"/>
            <a:ext cx="7253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87178" b="14181"/>
          <a:stretch/>
        </p:blipFill>
        <p:spPr>
          <a:xfrm>
            <a:off x="6789966" y="3049368"/>
            <a:ext cx="611497" cy="642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800"/>
          <a:stretch/>
        </p:blipFill>
        <p:spPr>
          <a:xfrm>
            <a:off x="5111638" y="3904888"/>
            <a:ext cx="3968151" cy="748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2" y="1996262"/>
            <a:ext cx="3810000" cy="3390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64029" y="1996262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9" t="3380" r="9259" b="55065"/>
          <a:stretch/>
        </p:blipFill>
        <p:spPr bwMode="auto">
          <a:xfrm flipH="1">
            <a:off x="5878150" y="949641"/>
            <a:ext cx="2382064" cy="30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Potential outcomes of Aim 2?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4057" y="2357561"/>
            <a:ext cx="1311215" cy="138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22071" r="27345" b="57541"/>
          <a:stretch/>
        </p:blipFill>
        <p:spPr bwMode="auto">
          <a:xfrm>
            <a:off x="3372443" y="2379206"/>
            <a:ext cx="2355289" cy="15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91393" y="4098997"/>
            <a:ext cx="4258520" cy="2145206"/>
            <a:chOff x="4871699" y="3802785"/>
            <a:chExt cx="4258520" cy="2145206"/>
          </a:xfrm>
        </p:grpSpPr>
        <p:pic>
          <p:nvPicPr>
            <p:cNvPr id="6" name="Picture 2" descr="http://genetics564.weebly.com/uploads/8/6/5/7/865764/3809150_orig.jpg?40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69" t="44431" r="7624" b="26430"/>
            <a:stretch/>
          </p:blipFill>
          <p:spPr bwMode="auto">
            <a:xfrm>
              <a:off x="5931230" y="3802785"/>
              <a:ext cx="2499144" cy="214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959078" y="5218085"/>
              <a:ext cx="14712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Signaling and Modification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1699" y="4099115"/>
              <a:ext cx="1227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Brain Development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23624" y="4027165"/>
              <a:ext cx="8676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Memory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3396" y="4798984"/>
              <a:ext cx="996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Circadian Rhythm 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9550" y="6198889"/>
            <a:ext cx="127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Healthy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9919" y="1114105"/>
            <a:ext cx="7467031" cy="5546448"/>
            <a:chOff x="4482103" y="986308"/>
            <a:chExt cx="7467031" cy="5546448"/>
          </a:xfrm>
        </p:grpSpPr>
        <p:pic>
          <p:nvPicPr>
            <p:cNvPr id="2050" name="Picture 2" descr="http://genetics564.weebly.com/uploads/8/6/5/7/865764/3809150_orig.jpg?40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2" t="42985" r="53371" b="25961"/>
            <a:stretch/>
          </p:blipFill>
          <p:spPr bwMode="auto">
            <a:xfrm>
              <a:off x="5444890" y="3847778"/>
              <a:ext cx="2355289" cy="2286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670918" y="5133116"/>
              <a:ext cx="996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Circadian Rhythm 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7789" y="4229756"/>
              <a:ext cx="8676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Memory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2103" y="4289612"/>
              <a:ext cx="1227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Brain Development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72663" y="6071091"/>
              <a:ext cx="127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Mutant</a:t>
              </a:r>
              <a:endParaRPr lang="en-US" sz="2400" dirty="0"/>
            </a:p>
          </p:txBody>
        </p:sp>
        <p:pic>
          <p:nvPicPr>
            <p:cNvPr id="21" name="Picture 2" descr="http://genetics564.weebly.com/uploads/8/6/5/7/865764/3809150_orig.jpg?40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2" t="3850" r="55627" b="57668"/>
            <a:stretch/>
          </p:blipFill>
          <p:spPr bwMode="auto">
            <a:xfrm flipH="1">
              <a:off x="5367505" y="986308"/>
              <a:ext cx="2161006" cy="2833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212169" y="2479266"/>
            <a:ext cx="1519707" cy="140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36" y="180303"/>
            <a:ext cx="8723166" cy="14696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Aim 3</a:t>
            </a:r>
            <a:r>
              <a:rPr lang="en-US" sz="3600" dirty="0" smtClean="0"/>
              <a:t>: Determine how environmental factors alter the neuronal proteome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2823327"/>
            <a:ext cx="2137893" cy="21504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04940" y="3914624"/>
            <a:ext cx="801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1978" y="3901194"/>
            <a:ext cx="801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334" y="5863289"/>
            <a:ext cx="8615967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Environmental stressors on healthy mice will cause their proteomes to change and approximate mutant proteomes </a:t>
            </a:r>
          </a:p>
        </p:txBody>
      </p:sp>
      <p:pic>
        <p:nvPicPr>
          <p:cNvPr id="6146" name="Picture 2" descr="http://i.telegraph.co.uk/multimedia/archive/01448/Sax_1448658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5" y="2774096"/>
            <a:ext cx="2279369" cy="21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ia-cache-ec0.pinimg.com/736x/43/24/1c/43241c44899e2adb33d7e0ed15b7251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7406" r="6096" b="20896"/>
          <a:stretch/>
        </p:blipFill>
        <p:spPr bwMode="auto">
          <a:xfrm>
            <a:off x="3355768" y="2981120"/>
            <a:ext cx="2558823" cy="18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of Aim 3?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1270" y="2258869"/>
            <a:ext cx="2627290" cy="2369713"/>
            <a:chOff x="628650" y="2871988"/>
            <a:chExt cx="2627290" cy="2369713"/>
          </a:xfrm>
        </p:grpSpPr>
        <p:sp>
          <p:nvSpPr>
            <p:cNvPr id="11" name="Rectangle 10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55237" y="2249597"/>
            <a:ext cx="2627290" cy="2369713"/>
            <a:chOff x="628650" y="2871988"/>
            <a:chExt cx="2627290" cy="2369713"/>
          </a:xfrm>
        </p:grpSpPr>
        <p:sp>
          <p:nvSpPr>
            <p:cNvPr id="33" name="Rectangle 32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94750" y="2268139"/>
            <a:ext cx="2627290" cy="2369713"/>
            <a:chOff x="628650" y="2871988"/>
            <a:chExt cx="2627290" cy="2369713"/>
          </a:xfrm>
        </p:grpSpPr>
        <p:sp>
          <p:nvSpPr>
            <p:cNvPr id="51" name="Rectangle 50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08490" y="4830033"/>
            <a:ext cx="1594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Healthy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311" y="4672432"/>
            <a:ext cx="254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Stressed vs.</a:t>
            </a:r>
          </a:p>
          <a:p>
            <a:pPr algn="ctr"/>
            <a:r>
              <a:rPr lang="en-US" sz="3200" dirty="0" smtClean="0"/>
              <a:t>Healthy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545840" y="4699834"/>
            <a:ext cx="1980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Mutant vs. </a:t>
            </a:r>
          </a:p>
          <a:p>
            <a:pPr algn="ctr"/>
            <a:r>
              <a:rPr lang="en-US" sz="3200" dirty="0" smtClean="0"/>
              <a:t>Healthy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5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chd.com/free-images/food-images/pills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20775" r="16639" b="22610"/>
          <a:stretch/>
        </p:blipFill>
        <p:spPr bwMode="auto">
          <a:xfrm>
            <a:off x="5756303" y="2496936"/>
            <a:ext cx="1970468" cy="13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7271" y="2717440"/>
            <a:ext cx="43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4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Future Directions?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39064" y="3644555"/>
            <a:ext cx="5465872" cy="2740879"/>
            <a:chOff x="1802056" y="3860107"/>
            <a:chExt cx="5465872" cy="2740879"/>
          </a:xfrm>
        </p:grpSpPr>
        <p:sp>
          <p:nvSpPr>
            <p:cNvPr id="18" name="Rounded Rectangle 17"/>
            <p:cNvSpPr/>
            <p:nvPr/>
          </p:nvSpPr>
          <p:spPr>
            <a:xfrm>
              <a:off x="3989510" y="3971682"/>
              <a:ext cx="1065117" cy="622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969225" y="3863604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17034" y="3860108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9762" y="4051891"/>
              <a:ext cx="1027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Kinase</a:t>
              </a:r>
              <a:endParaRPr lang="en-US" sz="2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417728" y="386010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485072" y="4723693"/>
              <a:ext cx="1051883" cy="40811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509355" y="4722556"/>
              <a:ext cx="1051231" cy="42212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529018" y="4736572"/>
              <a:ext cx="8476" cy="65560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loud 25"/>
            <p:cNvSpPr/>
            <p:nvPr/>
          </p:nvSpPr>
          <p:spPr>
            <a:xfrm>
              <a:off x="1906396" y="4912439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A</a:t>
              </a:r>
            </a:p>
          </p:txBody>
        </p:sp>
        <p:sp>
          <p:nvSpPr>
            <p:cNvPr id="27" name="Cloud 26"/>
            <p:cNvSpPr/>
            <p:nvPr/>
          </p:nvSpPr>
          <p:spPr>
            <a:xfrm>
              <a:off x="3891128" y="5616884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B</a:t>
              </a:r>
            </a:p>
          </p:txBody>
        </p:sp>
        <p:sp>
          <p:nvSpPr>
            <p:cNvPr id="28" name="Cloud 27"/>
            <p:cNvSpPr/>
            <p:nvPr/>
          </p:nvSpPr>
          <p:spPr>
            <a:xfrm>
              <a:off x="5906185" y="5064375"/>
              <a:ext cx="1361743" cy="98410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Protein C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2056" y="550531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67661" y="588578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84255" y="5546426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00627" y="4940627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72882" y="554515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62011" y="5169031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19607" y="5605789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75289" y="1751054"/>
            <a:ext cx="6917690" cy="333622"/>
            <a:chOff x="1194481" y="1517067"/>
            <a:chExt cx="9943071" cy="521972"/>
          </a:xfrm>
        </p:grpSpPr>
        <p:sp>
          <p:nvSpPr>
            <p:cNvPr id="37" name="Rectangle 36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805788" y="2095613"/>
            <a:ext cx="460772" cy="35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60273" y="2453612"/>
            <a:ext cx="925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185956" y="2274612"/>
            <a:ext cx="25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5-HTTLPR: S, LA, and LG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576036" y="2792737"/>
            <a:ext cx="8476" cy="655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356447" y="3214642"/>
            <a:ext cx="482534" cy="429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91" y="-142399"/>
            <a:ext cx="7886700" cy="932994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615" y="502936"/>
            <a:ext cx="8949690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[1] </a:t>
            </a:r>
            <a:r>
              <a:rPr lang="en-US" sz="1350" dirty="0" err="1"/>
              <a:t>Kring</a:t>
            </a:r>
            <a:r>
              <a:rPr lang="en-US" sz="1350" dirty="0"/>
              <a:t>, A., &amp; Johnson, S. (2013). Obsessive-Compulsive and Related Disorders. In </a:t>
            </a:r>
            <a:r>
              <a:rPr lang="en-US" sz="1350" i="1" dirty="0"/>
              <a:t>Abnormal Psychology</a:t>
            </a:r>
            <a:r>
              <a:rPr lang="en-US" sz="1350" dirty="0"/>
              <a:t> (12th ed. ed., DSM-5 Update, pp. 202-213). Hoboken, N.J.: John Wiley &amp; Sons</a:t>
            </a:r>
            <a:r>
              <a:rPr lang="en-US" sz="1350" dirty="0" smtClean="0"/>
              <a:t>.</a:t>
            </a:r>
          </a:p>
          <a:p>
            <a:r>
              <a:rPr lang="en-US" sz="1350" dirty="0" smtClean="0"/>
              <a:t>[2] </a:t>
            </a:r>
            <a:r>
              <a:rPr lang="en-US" sz="1350" dirty="0" err="1" smtClean="0"/>
              <a:t>Nestadt</a:t>
            </a:r>
            <a:r>
              <a:rPr lang="en-US" sz="1350" dirty="0"/>
              <a:t>, G., </a:t>
            </a:r>
            <a:r>
              <a:rPr lang="en-US" sz="1350" dirty="0" err="1"/>
              <a:t>Grados</a:t>
            </a:r>
            <a:r>
              <a:rPr lang="en-US" sz="1350" dirty="0"/>
              <a:t>, M., &amp; Samuels, J. (2010). Genetics of OCD. </a:t>
            </a:r>
            <a:r>
              <a:rPr lang="en-US" sz="1350" dirty="0" err="1"/>
              <a:t>Psychiatr</a:t>
            </a:r>
            <a:r>
              <a:rPr lang="en-US" sz="1350" dirty="0"/>
              <a:t> </a:t>
            </a:r>
            <a:r>
              <a:rPr lang="en-US" sz="1350" dirty="0" err="1"/>
              <a:t>Clin</a:t>
            </a:r>
            <a:r>
              <a:rPr lang="en-US" sz="1350" dirty="0"/>
              <a:t> North Am, 33(1), 141-158. Retrieved April 15, 2015, from </a:t>
            </a:r>
            <a:r>
              <a:rPr lang="en-US" sz="1350" dirty="0">
                <a:hlinkClick r:id="rId2"/>
              </a:rPr>
              <a:t>http://www.ncbi.nlm.nih.gov/pmc/articles/PMC2824902</a:t>
            </a:r>
            <a:r>
              <a:rPr lang="en-US" sz="1350" dirty="0" smtClean="0">
                <a:hlinkClick r:id="rId2"/>
              </a:rPr>
              <a:t>/</a:t>
            </a:r>
            <a:r>
              <a:rPr lang="en-US" sz="1350" dirty="0" smtClean="0"/>
              <a:t>  </a:t>
            </a:r>
            <a:endParaRPr lang="en-US" sz="1350" dirty="0"/>
          </a:p>
          <a:p>
            <a:r>
              <a:rPr lang="en-US" sz="1350" dirty="0" smtClean="0"/>
              <a:t>[3] </a:t>
            </a:r>
            <a:r>
              <a:rPr lang="en-US" sz="1350" dirty="0"/>
              <a:t>SLC6A4 - Sodium-dependent serotonin transporter - Homo sapiens (Human). (</a:t>
            </a:r>
            <a:r>
              <a:rPr lang="en-US" sz="1350" dirty="0" err="1"/>
              <a:t>n.d.</a:t>
            </a:r>
            <a:r>
              <a:rPr lang="en-US" sz="1350" dirty="0"/>
              <a:t>). Retrieved February 19, 2015, from </a:t>
            </a:r>
            <a:r>
              <a:rPr lang="en-US" sz="1350" dirty="0">
                <a:hlinkClick r:id="rId3"/>
              </a:rPr>
              <a:t>http://</a:t>
            </a:r>
            <a:r>
              <a:rPr lang="en-US" sz="1350" dirty="0" smtClean="0">
                <a:hlinkClick r:id="rId3"/>
              </a:rPr>
              <a:t>www.uniprot.org/uniprot/P31645</a:t>
            </a:r>
            <a:r>
              <a:rPr lang="en-US" sz="1350" dirty="0" smtClean="0"/>
              <a:t> </a:t>
            </a:r>
            <a:endParaRPr lang="en-US" sz="1350" dirty="0"/>
          </a:p>
          <a:p>
            <a:r>
              <a:rPr lang="en-US" sz="1350" dirty="0" smtClean="0"/>
              <a:t>[4] </a:t>
            </a:r>
            <a:r>
              <a:rPr lang="en-US" sz="1350" dirty="0"/>
              <a:t>Ogilvie, A., </a:t>
            </a:r>
            <a:r>
              <a:rPr lang="en-US" sz="1350" dirty="0" err="1"/>
              <a:t>Battersby</a:t>
            </a:r>
            <a:r>
              <a:rPr lang="en-US" sz="1350" dirty="0"/>
              <a:t>, S., Fink, G., </a:t>
            </a:r>
            <a:r>
              <a:rPr lang="en-US" sz="1350" dirty="0" err="1"/>
              <a:t>Harmar</a:t>
            </a:r>
            <a:r>
              <a:rPr lang="en-US" sz="1350" dirty="0"/>
              <a:t>, A., Goodwin, G., </a:t>
            </a:r>
            <a:r>
              <a:rPr lang="en-US" sz="1350" dirty="0" err="1"/>
              <a:t>Bubb</a:t>
            </a:r>
            <a:r>
              <a:rPr lang="en-US" sz="1350" dirty="0"/>
              <a:t>, V., &amp; Smith, C. (1996). Polymorphism in serotonin transporter gene associated with susceptibility to major depression. </a:t>
            </a:r>
            <a:r>
              <a:rPr lang="en-US" sz="1350" i="1" dirty="0"/>
              <a:t>The Lancet,</a:t>
            </a:r>
            <a:r>
              <a:rPr lang="en-US" sz="1350" dirty="0"/>
              <a:t> </a:t>
            </a:r>
            <a:r>
              <a:rPr lang="en-US" sz="1350" i="1" dirty="0"/>
              <a:t>347</a:t>
            </a:r>
            <a:r>
              <a:rPr lang="en-US" sz="1350" dirty="0"/>
              <a:t>(9003), 731-733. Retrieved February 18, 2015, from </a:t>
            </a:r>
            <a:r>
              <a:rPr lang="en-US" sz="1350" dirty="0">
                <a:solidFill>
                  <a:srgbClr val="464646"/>
                </a:solidFill>
                <a:hlinkClick r:id="rId4"/>
              </a:rPr>
              <a:t>http://</a:t>
            </a:r>
            <a:r>
              <a:rPr lang="en-US" sz="1350" dirty="0" smtClean="0">
                <a:solidFill>
                  <a:srgbClr val="464646"/>
                </a:solidFill>
                <a:hlinkClick r:id="rId4"/>
              </a:rPr>
              <a:t>www.sciencedirect.com.ezproxy.library.wisc.edu/science/article/pii/S0140673696900793</a:t>
            </a:r>
            <a:endParaRPr lang="en-US" sz="1350" dirty="0" smtClean="0">
              <a:solidFill>
                <a:srgbClr val="464646"/>
              </a:solidFill>
            </a:endParaRPr>
          </a:p>
          <a:p>
            <a:r>
              <a:rPr lang="en-US" sz="1350" dirty="0" smtClean="0"/>
              <a:t>[</a:t>
            </a:r>
            <a:r>
              <a:rPr lang="en-US" sz="1350" dirty="0"/>
              <a:t>5</a:t>
            </a:r>
            <a:r>
              <a:rPr lang="en-US" sz="1350" dirty="0" smtClean="0"/>
              <a:t>] </a:t>
            </a:r>
            <a:r>
              <a:rPr lang="en-US" sz="1350" dirty="0"/>
              <a:t>Nakamura, M., Ueno, S., Sano, A., &amp; Tanabe, H. (2000). The human serotonin transporter gene linked polymorphism (5-HTTLPR) shows ten novel allelic variants. </a:t>
            </a:r>
            <a:r>
              <a:rPr lang="en-US" sz="1350" i="1" dirty="0"/>
              <a:t>Molecular Psychiatry,</a:t>
            </a:r>
            <a:r>
              <a:rPr lang="en-US" sz="1350" dirty="0"/>
              <a:t> </a:t>
            </a:r>
            <a:r>
              <a:rPr lang="en-US" sz="1350" i="1" dirty="0"/>
              <a:t>5</a:t>
            </a:r>
            <a:r>
              <a:rPr lang="en-US" sz="1350" dirty="0"/>
              <a:t>(1), 32-38. Retrieved February 19, 2015, from </a:t>
            </a:r>
            <a:r>
              <a:rPr lang="en-US" sz="1350" dirty="0">
                <a:solidFill>
                  <a:srgbClr val="464646"/>
                </a:solidFill>
                <a:hlinkClick r:id="rId5"/>
              </a:rPr>
              <a:t>http://</a:t>
            </a:r>
            <a:r>
              <a:rPr lang="en-US" sz="1350" dirty="0" smtClean="0">
                <a:solidFill>
                  <a:srgbClr val="464646"/>
                </a:solidFill>
                <a:hlinkClick r:id="rId5"/>
              </a:rPr>
              <a:t>www.nature.com/mp/journal/v5/n1/full/4000698a.html</a:t>
            </a:r>
            <a:endParaRPr lang="en-US" sz="1350" dirty="0" smtClean="0">
              <a:solidFill>
                <a:srgbClr val="464646"/>
              </a:solidFill>
            </a:endParaRPr>
          </a:p>
          <a:p>
            <a:r>
              <a:rPr lang="en-US" sz="1350" dirty="0" smtClean="0">
                <a:solidFill>
                  <a:srgbClr val="464646"/>
                </a:solidFill>
              </a:rPr>
              <a:t>[6] </a:t>
            </a:r>
            <a:r>
              <a:rPr lang="en-US" sz="1400" dirty="0" err="1"/>
              <a:t>Ramamoorthy</a:t>
            </a:r>
            <a:r>
              <a:rPr lang="en-US" sz="1400" dirty="0"/>
              <a:t>, S., </a:t>
            </a:r>
            <a:r>
              <a:rPr lang="en-US" sz="1400" dirty="0" err="1"/>
              <a:t>Shippenberg</a:t>
            </a:r>
            <a:r>
              <a:rPr lang="en-US" sz="1400" dirty="0"/>
              <a:t>, T., &amp; </a:t>
            </a:r>
            <a:r>
              <a:rPr lang="en-US" sz="1400" dirty="0" err="1"/>
              <a:t>Jayanthi</a:t>
            </a:r>
            <a:r>
              <a:rPr lang="en-US" sz="1400" dirty="0"/>
              <a:t>, L. (2011). Regulation of monoamine transporters: Role of transporter phosphorylation. Pharmacology &amp; Therapeutics, 129(2), 220-238. Retrieved April 14, 2015, from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www.sciencedirect.com/science/article/pii/S0163725810001932</a:t>
            </a:r>
            <a:r>
              <a:rPr lang="en-US" sz="1400" dirty="0" smtClean="0"/>
              <a:t> </a:t>
            </a:r>
            <a:endParaRPr lang="en-US" sz="1350" dirty="0" smtClean="0">
              <a:solidFill>
                <a:srgbClr val="464646"/>
              </a:solidFill>
            </a:endParaRPr>
          </a:p>
          <a:p>
            <a:r>
              <a:rPr lang="en-US" sz="1350" dirty="0" smtClean="0"/>
              <a:t>[6] </a:t>
            </a:r>
            <a:r>
              <a:rPr lang="en-US" sz="1350" dirty="0"/>
              <a:t>STRING: </a:t>
            </a:r>
            <a:r>
              <a:rPr lang="en-US" sz="1350" dirty="0">
                <a:hlinkClick r:id="rId7"/>
              </a:rPr>
              <a:t>http://string-db.org</a:t>
            </a:r>
            <a:r>
              <a:rPr lang="en-US" sz="1350" dirty="0" smtClean="0">
                <a:hlinkClick r:id="rId7"/>
              </a:rPr>
              <a:t>/</a:t>
            </a:r>
            <a:endParaRPr lang="en-US" sz="1350" dirty="0" smtClean="0"/>
          </a:p>
          <a:p>
            <a:r>
              <a:rPr lang="en-US" sz="1350" dirty="0"/>
              <a:t>[7] </a:t>
            </a:r>
            <a:r>
              <a:rPr lang="en-US" sz="1350" dirty="0" smtClean="0"/>
              <a:t>BLAST: http</a:t>
            </a:r>
            <a:r>
              <a:rPr lang="en-US" sz="1350" dirty="0"/>
              <a:t>://blast.ncbi.nlm.nih.gov/Blast.cgi</a:t>
            </a:r>
          </a:p>
          <a:p>
            <a:r>
              <a:rPr lang="en-US" sz="1350" dirty="0" smtClean="0"/>
              <a:t>[8] </a:t>
            </a:r>
            <a:r>
              <a:rPr lang="en-US" sz="1350" dirty="0"/>
              <a:t>Gene Ontology Consortium: </a:t>
            </a:r>
            <a:r>
              <a:rPr lang="en-US" sz="1350" dirty="0">
                <a:hlinkClick r:id="rId8"/>
              </a:rPr>
              <a:t>http://geneontology.org</a:t>
            </a:r>
            <a:r>
              <a:rPr lang="en-US" sz="1350" dirty="0" smtClean="0">
                <a:hlinkClick r:id="rId8"/>
              </a:rPr>
              <a:t>/</a:t>
            </a:r>
            <a:endParaRPr lang="en-US" sz="135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8616" y="4258986"/>
            <a:ext cx="4532022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Pictures:</a:t>
            </a:r>
          </a:p>
          <a:p>
            <a:r>
              <a:rPr lang="en-US" sz="1000" dirty="0" smtClean="0">
                <a:hlinkClick r:id="rId9"/>
              </a:rPr>
              <a:t>http</a:t>
            </a:r>
            <a:r>
              <a:rPr lang="en-US" sz="1000" dirty="0">
                <a:hlinkClick r:id="rId9"/>
              </a:rPr>
              <a:t>://www.axisresidentialtreatment.com/obsessive-compulsive-disorder</a:t>
            </a:r>
            <a:r>
              <a:rPr lang="en-US" sz="1000" dirty="0" smtClean="0">
                <a:hlinkClick r:id="rId9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0"/>
              </a:rPr>
              <a:t>https://kiltsdjembesandredboots.wordpress.com</a:t>
            </a:r>
            <a:r>
              <a:rPr lang="en-US" sz="1000" dirty="0" smtClean="0">
                <a:hlinkClick r:id="rId10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1"/>
              </a:rPr>
              <a:t>http://www.anxietydisorderhelp.net</a:t>
            </a:r>
            <a:r>
              <a:rPr lang="en-US" sz="1000" dirty="0" smtClean="0">
                <a:hlinkClick r:id="rId11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2"/>
              </a:rPr>
              <a:t>http://</a:t>
            </a:r>
            <a:r>
              <a:rPr lang="en-US" sz="1000" dirty="0" smtClean="0">
                <a:hlinkClick r:id="rId12"/>
              </a:rPr>
              <a:t>www.youbeauty.com/mind/columns/cloud-nine/calm-the-mind</a:t>
            </a:r>
            <a:endParaRPr lang="en-US" sz="1000" dirty="0" smtClean="0"/>
          </a:p>
          <a:p>
            <a:r>
              <a:rPr lang="en-US" sz="1000" dirty="0">
                <a:hlinkClick r:id="rId13"/>
              </a:rPr>
              <a:t>http://www.guelphtherapist.ca/blog/letting-go-of-thoughts-mindfully</a:t>
            </a:r>
            <a:r>
              <a:rPr lang="en-US" sz="1000" dirty="0" smtClean="0">
                <a:hlinkClick r:id="rId13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4"/>
              </a:rPr>
              <a:t>http://emojipedia.org/relieved-face</a:t>
            </a:r>
            <a:r>
              <a:rPr lang="en-US" sz="1000" dirty="0" smtClean="0">
                <a:hlinkClick r:id="rId14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5"/>
              </a:rPr>
              <a:t>http://myconfidential.blogspot.com</a:t>
            </a:r>
            <a:r>
              <a:rPr lang="en-US" sz="1000" dirty="0" smtClean="0">
                <a:hlinkClick r:id="rId15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6"/>
              </a:rPr>
              <a:t>http://alegnasolutions.com.au/services/psychology/psychologist-gold-coast-anxiety/obsessive-compulsive-disorder</a:t>
            </a:r>
            <a:r>
              <a:rPr lang="en-US" sz="1000" dirty="0" smtClean="0">
                <a:hlinkClick r:id="rId16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17"/>
              </a:rPr>
              <a:t>http://</a:t>
            </a:r>
            <a:r>
              <a:rPr lang="en-US" sz="1000" dirty="0" smtClean="0">
                <a:hlinkClick r:id="rId17"/>
              </a:rPr>
              <a:t>www.fanpop.com/clubs/one-direction/images/32752102/title/one-direction-2012-photo</a:t>
            </a:r>
            <a:endParaRPr lang="en-US" sz="1000" dirty="0" smtClean="0"/>
          </a:p>
          <a:p>
            <a:r>
              <a:rPr lang="en-US" sz="1000" dirty="0">
                <a:solidFill>
                  <a:srgbClr val="464646"/>
                </a:solidFill>
                <a:hlinkClick r:id="rId18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18"/>
              </a:rPr>
              <a:t>www.bio.davidson.edu/Courses/genomics/2004/Cobain/angergene.html</a:t>
            </a:r>
            <a:endParaRPr lang="en-US" sz="1000" dirty="0" smtClean="0">
              <a:solidFill>
                <a:srgbClr val="464646"/>
              </a:solidFill>
            </a:endParaRPr>
          </a:p>
          <a:p>
            <a:r>
              <a:rPr lang="en-US" sz="1000" dirty="0">
                <a:solidFill>
                  <a:srgbClr val="464646"/>
                </a:solidFill>
                <a:hlinkClick r:id="rId18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18"/>
              </a:rPr>
              <a:t>www.bio.davidson.edu/Courses/genomics/2004/Cobain/angergene.html</a:t>
            </a:r>
            <a:endParaRPr lang="en-US" sz="1000" dirty="0" smtClean="0">
              <a:solidFill>
                <a:srgbClr val="464646"/>
              </a:solidFill>
            </a:endParaRPr>
          </a:p>
          <a:p>
            <a:r>
              <a:rPr lang="en-US" sz="1000" dirty="0">
                <a:hlinkClick r:id="rId19"/>
              </a:rPr>
              <a:t>http://</a:t>
            </a:r>
            <a:r>
              <a:rPr lang="en-US" sz="1000" dirty="0" smtClean="0">
                <a:hlinkClick r:id="rId19"/>
              </a:rPr>
              <a:t>www.gladstoneinstitutes.org/node/11312</a:t>
            </a:r>
            <a:endParaRPr lang="en-US" sz="1000" dirty="0" smtClean="0"/>
          </a:p>
          <a:p>
            <a:r>
              <a:rPr lang="en-US" sz="1000" dirty="0">
                <a:hlinkClick r:id="rId20"/>
              </a:rPr>
              <a:t>http://www.psych2go.net/unconsciousness-neurotransmitters</a:t>
            </a:r>
            <a:r>
              <a:rPr lang="en-US" sz="1000" dirty="0" smtClean="0">
                <a:hlinkClick r:id="rId20"/>
              </a:rPr>
              <a:t>/</a:t>
            </a:r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40181" y="4344279"/>
            <a:ext cx="4881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64646"/>
                </a:solidFill>
                <a:hlinkClick r:id="rId21"/>
              </a:rPr>
              <a:t>http://</a:t>
            </a:r>
            <a:r>
              <a:rPr lang="en-US" sz="1000" dirty="0" smtClean="0">
                <a:solidFill>
                  <a:srgbClr val="464646"/>
                </a:solidFill>
                <a:hlinkClick r:id="rId21"/>
              </a:rPr>
              <a:t>healthadviser24.blogspot.com/2012/08/neurotransmitters-chemical-messenger-of.html</a:t>
            </a:r>
            <a:endParaRPr lang="en-US" sz="1000" dirty="0" smtClean="0">
              <a:hlinkClick r:id="rId22"/>
            </a:endParaRPr>
          </a:p>
          <a:p>
            <a:r>
              <a:rPr lang="en-US" sz="1000" dirty="0" smtClean="0">
                <a:hlinkClick r:id="rId22"/>
              </a:rPr>
              <a:t>http</a:t>
            </a:r>
            <a:r>
              <a:rPr lang="en-US" sz="1000" dirty="0">
                <a:hlinkClick r:id="rId22"/>
              </a:rPr>
              <a:t>://www.allposters.com/-sp/Lateral-View-of-the-Human-Brain-Showing-the-Cerebrum-and-Cerebellum-Posters_i8999883_.htm</a:t>
            </a:r>
            <a:endParaRPr lang="en-US" sz="1000" dirty="0"/>
          </a:p>
          <a:p>
            <a:r>
              <a:rPr lang="en-US" sz="1000" dirty="0">
                <a:hlinkClick r:id="rId23"/>
              </a:rPr>
              <a:t>http://analytical.wikia.com/wiki/Proteome?file=Proteome.jpg</a:t>
            </a:r>
            <a:endParaRPr lang="en-US" sz="1000" dirty="0"/>
          </a:p>
          <a:p>
            <a:r>
              <a:rPr lang="en-US" sz="1000" dirty="0">
                <a:hlinkClick r:id="rId24"/>
              </a:rPr>
              <a:t>http://www.koreaittimes.com/image/environment</a:t>
            </a:r>
            <a:endParaRPr lang="en-US" sz="1000" dirty="0"/>
          </a:p>
          <a:p>
            <a:r>
              <a:rPr lang="en-US" sz="1000" dirty="0">
                <a:hlinkClick r:id="rId25"/>
              </a:rPr>
              <a:t>http://fabandfru.com/2011/06/meet-up-for-business-or-pleasure/</a:t>
            </a:r>
            <a:endParaRPr lang="en-US" sz="1000" dirty="0"/>
          </a:p>
          <a:p>
            <a:r>
              <a:rPr lang="en-US" sz="1000" dirty="0">
                <a:hlinkClick r:id="rId26"/>
              </a:rPr>
              <a:t>http://accelrys.com/products/pipeline-pilot/component-collections/gene-expression.html</a:t>
            </a:r>
            <a:endParaRPr lang="en-US" sz="1000" dirty="0"/>
          </a:p>
          <a:p>
            <a:r>
              <a:rPr lang="en-US" sz="1000" dirty="0">
                <a:hlinkClick r:id="rId27"/>
              </a:rPr>
              <a:t>http://www.igece.org/Immunology/ImmArray/</a:t>
            </a:r>
            <a:endParaRPr lang="en-US" sz="1000" dirty="0"/>
          </a:p>
          <a:p>
            <a:r>
              <a:rPr lang="en-US" sz="1000" dirty="0">
                <a:hlinkClick r:id="rId28"/>
              </a:rPr>
              <a:t>http://dharmacon.gelifesciences.com/non-mammalian-cdna-and-orf/yeast-tap-tagged-orfs/</a:t>
            </a:r>
            <a:endParaRPr lang="en-US" sz="1000" dirty="0"/>
          </a:p>
          <a:p>
            <a:r>
              <a:rPr lang="en-US" sz="1000" dirty="0">
                <a:hlinkClick r:id="rId29"/>
              </a:rPr>
              <a:t>http://genetics564.weebly.com/gene-expression-analysis.html</a:t>
            </a:r>
            <a:endParaRPr lang="en-US" sz="1000" dirty="0"/>
          </a:p>
          <a:p>
            <a:r>
              <a:rPr lang="en-US" sz="1000" dirty="0">
                <a:hlinkClick r:id="rId30"/>
              </a:rPr>
              <a:t>http://www.telegraph.co.uk/news/earth/earthpicturegalleries/5893236/Talented-musical-rats-strike-up-a-tune-with-their-miniature-instruments.html</a:t>
            </a:r>
            <a:endParaRPr lang="en-US" sz="1000" dirty="0"/>
          </a:p>
          <a:p>
            <a:r>
              <a:rPr lang="en-US" sz="1000" dirty="0">
                <a:hlinkClick r:id="rId31"/>
              </a:rPr>
              <a:t>https://www.pinterest.com/pin/138978338473671818</a:t>
            </a:r>
            <a:r>
              <a:rPr lang="en-US" sz="1000" dirty="0" smtClean="0">
                <a:hlinkClick r:id="rId31"/>
              </a:rPr>
              <a:t>/</a:t>
            </a:r>
            <a:endParaRPr lang="en-US" sz="1000" dirty="0" smtClean="0"/>
          </a:p>
          <a:p>
            <a:r>
              <a:rPr lang="en-US" sz="1000" dirty="0">
                <a:hlinkClick r:id="rId32"/>
              </a:rPr>
              <a:t>http://</a:t>
            </a:r>
            <a:r>
              <a:rPr lang="en-US" sz="1000" dirty="0" smtClean="0">
                <a:hlinkClick r:id="rId32"/>
              </a:rPr>
              <a:t>www.pachd.com/free-images/food-images-8.html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6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28" y="857250"/>
            <a:ext cx="8191500" cy="5143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79004"/>
          </a:xfrm>
        </p:spPr>
        <p:txBody>
          <a:bodyPr/>
          <a:lstStyle/>
          <a:p>
            <a:pPr algn="ctr"/>
            <a:r>
              <a:rPr lang="en-US" dirty="0" smtClean="0"/>
              <a:t>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7246"/>
            <a:ext cx="7886700" cy="32635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OCD? What causes it?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SLC6A4 and its characteristics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Specific aims and future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gicalmaths.org/wp-content/uploads/2012/11/questions_answer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2" y="1457728"/>
            <a:ext cx="3495843" cy="37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38" y="2707941"/>
            <a:ext cx="36216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OCD Cycle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49" y="801361"/>
            <a:ext cx="1721720" cy="139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47" y="732351"/>
            <a:ext cx="2087585" cy="1391724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>
          <a:xfrm rot="16200000">
            <a:off x="1151790" y="463253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55" y="2325039"/>
            <a:ext cx="2021355" cy="2021355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7139187" y="1097332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249" y="4917119"/>
            <a:ext cx="2147506" cy="1221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687" y="4548360"/>
            <a:ext cx="1689562" cy="1689562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0800000">
            <a:off x="7124159" y="4734586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0" y="2522395"/>
            <a:ext cx="1823999" cy="1823999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>
          <a:xfrm>
            <a:off x="1103252" y="115702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1468" y="346914"/>
            <a:ext cx="12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Obsessions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0207" y="4346394"/>
            <a:ext cx="96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90600" y="6211031"/>
            <a:ext cx="148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Compulsions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3975" y="4293047"/>
            <a:ext cx="8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obsession doesn’t count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24" y="1690689"/>
            <a:ext cx="6503552" cy="4906117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2150912" y="2434105"/>
            <a:ext cx="4842176" cy="355116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3067" y="1706387"/>
            <a:ext cx="605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X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91833" y="1727104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8942"/>
          <a:stretch/>
        </p:blipFill>
        <p:spPr>
          <a:xfrm>
            <a:off x="4786178" y="3095029"/>
            <a:ext cx="3954055" cy="269878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773831" y="3021751"/>
            <a:ext cx="10814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Extracellular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18031" y="5442216"/>
            <a:ext cx="10046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3" y="2958356"/>
            <a:ext cx="3816472" cy="297212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734185" y="6165453"/>
            <a:ext cx="6079291" cy="646331"/>
            <a:chOff x="1596586" y="6007999"/>
            <a:chExt cx="6079291" cy="646331"/>
          </a:xfrm>
        </p:grpSpPr>
        <p:sp>
          <p:nvSpPr>
            <p:cNvPr id="35" name="Rounded Rectangle 34"/>
            <p:cNvSpPr/>
            <p:nvPr/>
          </p:nvSpPr>
          <p:spPr>
            <a:xfrm>
              <a:off x="5153170" y="6141598"/>
              <a:ext cx="370859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596586" y="6139635"/>
              <a:ext cx="393621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44939" y="6156213"/>
              <a:ext cx="2406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5-HT Transport Domain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69587" y="6007999"/>
              <a:ext cx="240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Transmembrane Domain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7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91833" y="1727104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7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36" y="3792714"/>
            <a:ext cx="5567000" cy="22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82449" y="490909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7381" y="4030804"/>
            <a:ext cx="109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Normal: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450324" y="1493949"/>
            <a:ext cx="295938" cy="26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6262" y="1503501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27127" y="1339628"/>
            <a:ext cx="1925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STin9, STin10, STin12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406540" y="2121373"/>
            <a:ext cx="460772" cy="35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61025" y="2479372"/>
            <a:ext cx="925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86708" y="2300372"/>
            <a:ext cx="25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5-HTTLPR: S, LA, and LG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729" y="3692885"/>
            <a:ext cx="437774" cy="363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91833" y="1727104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2450324" y="1493949"/>
            <a:ext cx="295938" cy="26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6262" y="1503501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27127" y="1339628"/>
            <a:ext cx="1925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STin9, STin10, STin12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406540" y="2121373"/>
            <a:ext cx="460772" cy="35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61025" y="2479372"/>
            <a:ext cx="925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86708" y="2300372"/>
            <a:ext cx="25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5-HTTLPR: S, LA, and LG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944845" y="3489279"/>
            <a:ext cx="1260870" cy="733659"/>
            <a:chOff x="3944845" y="3489279"/>
            <a:chExt cx="1260870" cy="733659"/>
          </a:xfrm>
        </p:grpSpPr>
        <p:sp>
          <p:nvSpPr>
            <p:cNvPr id="34" name="Rounded Rectangle 33"/>
            <p:cNvSpPr/>
            <p:nvPr/>
          </p:nvSpPr>
          <p:spPr>
            <a:xfrm>
              <a:off x="4017321" y="3600854"/>
              <a:ext cx="1065117" cy="6220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97036" y="3492776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44845" y="3489280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27573" y="3681063"/>
              <a:ext cx="1027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Kinase</a:t>
              </a:r>
              <a:endParaRPr lang="en-US" sz="2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445539" y="3489279"/>
              <a:ext cx="208679" cy="2231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9062" y="5474170"/>
            <a:ext cx="6474537" cy="395439"/>
            <a:chOff x="1194481" y="1517067"/>
            <a:chExt cx="9943071" cy="521972"/>
          </a:xfrm>
        </p:grpSpPr>
        <p:sp>
          <p:nvSpPr>
            <p:cNvPr id="44" name="Rectangle 43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V="1">
            <a:off x="808620" y="5479758"/>
            <a:ext cx="0" cy="386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08620" y="5155328"/>
            <a:ext cx="180406" cy="32443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866506" y="5043754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098058" y="5126371"/>
            <a:ext cx="119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SLC6A4</a:t>
            </a:r>
          </a:p>
          <a:p>
            <a:r>
              <a:rPr lang="en-US" sz="2400" dirty="0" smtClean="0"/>
              <a:t>Activity </a:t>
            </a:r>
            <a:endParaRPr lang="en-US" sz="2400" dirty="0"/>
          </a:p>
        </p:txBody>
      </p:sp>
      <p:sp>
        <p:nvSpPr>
          <p:cNvPr id="76" name="Up Arrow 75"/>
          <p:cNvSpPr/>
          <p:nvPr/>
        </p:nvSpPr>
        <p:spPr>
          <a:xfrm>
            <a:off x="8153158" y="4858382"/>
            <a:ext cx="843348" cy="11456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532928" y="4424870"/>
            <a:ext cx="8476" cy="6556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" y="5594366"/>
            <a:ext cx="601977" cy="367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2" y="4800383"/>
            <a:ext cx="718917" cy="460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2" y="3476464"/>
            <a:ext cx="739845" cy="347367"/>
          </a:xfrm>
          <a:prstGeom prst="rect">
            <a:avLst/>
          </a:prstGeom>
        </p:spPr>
      </p:pic>
      <p:pic>
        <p:nvPicPr>
          <p:cNvPr id="12" name="Picture 6" descr="http://www.polyvore.com/cgi/img-thing?.out=jpg&amp;size=l&amp;tid=170144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16309" r="8499" b="15521"/>
          <a:stretch/>
        </p:blipFill>
        <p:spPr bwMode="auto">
          <a:xfrm>
            <a:off x="29792" y="2656128"/>
            <a:ext cx="651812" cy="5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451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How well is SLC6A4 conserved?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40369" y="1436422"/>
            <a:ext cx="7457303" cy="396879"/>
            <a:chOff x="1194481" y="1509867"/>
            <a:chExt cx="9943071" cy="529172"/>
          </a:xfrm>
        </p:grpSpPr>
        <p:sp>
          <p:nvSpPr>
            <p:cNvPr id="41" name="Rectangle 40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45708" y="1509867"/>
              <a:ext cx="26055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1284" y="2040941"/>
            <a:ext cx="7899191" cy="393991"/>
            <a:chOff x="637650" y="-629312"/>
            <a:chExt cx="10532254" cy="525322"/>
          </a:xfrm>
        </p:grpSpPr>
        <p:sp>
          <p:nvSpPr>
            <p:cNvPr id="23" name="Rectangle 22"/>
            <p:cNvSpPr/>
            <p:nvPr/>
          </p:nvSpPr>
          <p:spPr>
            <a:xfrm>
              <a:off x="637650" y="-478177"/>
              <a:ext cx="10532254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32607" y="-629312"/>
              <a:ext cx="786839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605788" y="-614736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4836" y="4829741"/>
            <a:ext cx="7736810" cy="383059"/>
            <a:chOff x="1194481" y="1499456"/>
            <a:chExt cx="10315747" cy="510746"/>
          </a:xfrm>
        </p:grpSpPr>
        <p:sp>
          <p:nvSpPr>
            <p:cNvPr id="21" name="Rectangle 20"/>
            <p:cNvSpPr/>
            <p:nvPr/>
          </p:nvSpPr>
          <p:spPr>
            <a:xfrm>
              <a:off x="1194481" y="1648118"/>
              <a:ext cx="10315747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54385" y="1499456"/>
              <a:ext cx="7689954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1873" y="5525742"/>
            <a:ext cx="7337561" cy="383059"/>
            <a:chOff x="1181602" y="3750789"/>
            <a:chExt cx="9783415" cy="510746"/>
          </a:xfrm>
        </p:grpSpPr>
        <p:sp>
          <p:nvSpPr>
            <p:cNvPr id="19" name="Rectangle 18"/>
            <p:cNvSpPr/>
            <p:nvPr/>
          </p:nvSpPr>
          <p:spPr>
            <a:xfrm>
              <a:off x="1181602" y="3884345"/>
              <a:ext cx="9783415" cy="3213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74497" y="3750789"/>
              <a:ext cx="781835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9416" y="2731925"/>
            <a:ext cx="7457303" cy="393992"/>
            <a:chOff x="719416" y="3092537"/>
            <a:chExt cx="7457303" cy="393992"/>
          </a:xfrm>
        </p:grpSpPr>
        <p:sp>
          <p:nvSpPr>
            <p:cNvPr id="57" name="Rectangle 56"/>
            <p:cNvSpPr/>
            <p:nvPr/>
          </p:nvSpPr>
          <p:spPr>
            <a:xfrm>
              <a:off x="719416" y="3205889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66378" y="3092537"/>
              <a:ext cx="6014377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147333" y="3103469"/>
              <a:ext cx="559069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30" name="TextBox 1029"/>
          <p:cNvSpPr txBox="1"/>
          <p:nvPr/>
        </p:nvSpPr>
        <p:spPr>
          <a:xfrm>
            <a:off x="8309286" y="1496479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02819" y="3504401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92%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24698" y="2113300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99%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64844" y="562474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55%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5815" y="492325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70%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6722" y="4225037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78%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95866" y="2821645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93%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7211" y="3421684"/>
            <a:ext cx="7457303" cy="393992"/>
            <a:chOff x="727211" y="3627746"/>
            <a:chExt cx="7457303" cy="393992"/>
          </a:xfrm>
        </p:grpSpPr>
        <p:sp>
          <p:nvSpPr>
            <p:cNvPr id="77" name="Rectangle 76"/>
            <p:cNvSpPr/>
            <p:nvPr/>
          </p:nvSpPr>
          <p:spPr>
            <a:xfrm>
              <a:off x="727211" y="3741098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926048" y="3627746"/>
              <a:ext cx="6073776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46845" y="3638678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9244" y="4125199"/>
            <a:ext cx="7744600" cy="393992"/>
            <a:chOff x="729244" y="4176714"/>
            <a:chExt cx="7744600" cy="393992"/>
          </a:xfrm>
        </p:grpSpPr>
        <p:sp>
          <p:nvSpPr>
            <p:cNvPr id="80" name="Rectangle 79"/>
            <p:cNvSpPr/>
            <p:nvPr/>
          </p:nvSpPr>
          <p:spPr>
            <a:xfrm>
              <a:off x="729244" y="4263675"/>
              <a:ext cx="7744600" cy="2622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407572" y="4176714"/>
              <a:ext cx="5683719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584961" y="4187646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5434228" y="6221758"/>
            <a:ext cx="370859" cy="383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ounded Rectangle 82"/>
          <p:cNvSpPr/>
          <p:nvPr/>
        </p:nvSpPr>
        <p:spPr>
          <a:xfrm>
            <a:off x="2407572" y="6221758"/>
            <a:ext cx="345006" cy="383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TextBox 83"/>
          <p:cNvSpPr txBox="1"/>
          <p:nvPr/>
        </p:nvSpPr>
        <p:spPr>
          <a:xfrm>
            <a:off x="2752578" y="6221743"/>
            <a:ext cx="24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5-HT Transport Domain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524827" y="6094318"/>
            <a:ext cx="24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Transmembrane Domain</a:t>
            </a:r>
            <a:endParaRPr lang="en-US" dirty="0"/>
          </a:p>
        </p:txBody>
      </p:sp>
      <p:pic>
        <p:nvPicPr>
          <p:cNvPr id="4" name="Picture 4" descr="http://www.clker.com/cliparts/G/X/E/E/J/n/walking-man-black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9" y="1367617"/>
            <a:ext cx="362303" cy="5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57" y="1992736"/>
            <a:ext cx="553308" cy="558935"/>
          </a:xfrm>
          <a:prstGeom prst="rect">
            <a:avLst/>
          </a:prstGeom>
        </p:spPr>
      </p:pic>
      <p:pic>
        <p:nvPicPr>
          <p:cNvPr id="1032" name="Picture 8" descr="http://www.clipartbest.com/cliparts/dc7/E4r/dc7E4rdc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1" y="4133888"/>
            <a:ext cx="478380" cy="3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of SLC6A4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887" y="5500089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Biological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1538" y="5498003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Molecular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3189" y="5498004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Cellular Component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50" y="2489647"/>
            <a:ext cx="2307001" cy="17966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34332" y="3938520"/>
            <a:ext cx="408902" cy="473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48908" y="3697042"/>
            <a:ext cx="9659" cy="589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5400000">
            <a:off x="7336659" y="2217900"/>
            <a:ext cx="195347" cy="5384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918752" y="2052892"/>
            <a:ext cx="1153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Synaptosome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757466" y="4407370"/>
            <a:ext cx="1086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Plasma Membrane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5575" y="4257272"/>
            <a:ext cx="1028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3" r="32150" b="13738"/>
          <a:stretch/>
        </p:blipFill>
        <p:spPr>
          <a:xfrm>
            <a:off x="2892029" y="2384951"/>
            <a:ext cx="3359942" cy="17564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51538" y="1810027"/>
            <a:ext cx="1700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Serotonin Binding and Reuptake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0034" y="4257273"/>
            <a:ext cx="946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Cocaine Binding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86388" y="2294776"/>
            <a:ext cx="260798" cy="259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791" y="2237376"/>
            <a:ext cx="322855" cy="249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42304" y="3263157"/>
            <a:ext cx="150158" cy="10230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" y="2211004"/>
            <a:ext cx="2579516" cy="2030225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324637" y="2962942"/>
            <a:ext cx="95902" cy="869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1276" y="3806705"/>
            <a:ext cx="955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Memory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3943" r="22970" b="16083"/>
          <a:stretch/>
        </p:blipFill>
        <p:spPr>
          <a:xfrm>
            <a:off x="356240" y="4149086"/>
            <a:ext cx="1246031" cy="120739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0007" y="1962247"/>
            <a:ext cx="2086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Brain Development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3963" y="4616756"/>
            <a:ext cx="1446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Circadian Rhythm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4805" y="1657901"/>
            <a:ext cx="2756801" cy="436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3009125" y="1444047"/>
            <a:ext cx="3076293" cy="450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6114277" y="1703238"/>
            <a:ext cx="2714222" cy="442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016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3951</TotalTime>
  <Words>733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Obsessive Compulsive Disorder and SLC6A4</vt:lpstr>
      <vt:lpstr>Game Plan</vt:lpstr>
      <vt:lpstr>The OCD Cycle</vt:lpstr>
      <vt:lpstr>This obsession doesn’t count </vt:lpstr>
      <vt:lpstr>SLC6A4 and OCD</vt:lpstr>
      <vt:lpstr>SLC6A4 and OCD</vt:lpstr>
      <vt:lpstr>SLC6A4 and OCD</vt:lpstr>
      <vt:lpstr>How well is SLC6A4 conserved?</vt:lpstr>
      <vt:lpstr>Characteristics of SLC6A4</vt:lpstr>
      <vt:lpstr>But there is still a long way to go…</vt:lpstr>
      <vt:lpstr>PowerPoint Presentation</vt:lpstr>
      <vt:lpstr>Aim 1: Identify novel and conserved SLC6A4 interacting proteins</vt:lpstr>
      <vt:lpstr>Potential outcomes Aim 1?</vt:lpstr>
      <vt:lpstr>Aim 2: Identify genes that are misregulated in SLC6A4 mutant rats</vt:lpstr>
      <vt:lpstr>Potential outcomes of Aim 2?</vt:lpstr>
      <vt:lpstr>Aim 3: Determine how environmental factors alter the neuronal proteome</vt:lpstr>
      <vt:lpstr>Potential outcomes of Aim 3?</vt:lpstr>
      <vt:lpstr>Future Directions?</vt:lpstr>
      <vt:lpstr>References</vt:lpstr>
      <vt:lpstr>PowerPoint Presentation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STEINBRINK, MAISIE</dc:creator>
  <cp:lastModifiedBy>Maisie Steinbrink</cp:lastModifiedBy>
  <cp:revision>171</cp:revision>
  <dcterms:created xsi:type="dcterms:W3CDTF">2015-02-19T21:13:50Z</dcterms:created>
  <dcterms:modified xsi:type="dcterms:W3CDTF">2015-04-23T04:35:51Z</dcterms:modified>
</cp:coreProperties>
</file>