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62" r:id="rId4"/>
    <p:sldId id="282" r:id="rId5"/>
    <p:sldId id="297" r:id="rId6"/>
    <p:sldId id="289" r:id="rId7"/>
    <p:sldId id="293" r:id="rId8"/>
    <p:sldId id="265" r:id="rId9"/>
    <p:sldId id="296" r:id="rId10"/>
    <p:sldId id="294" r:id="rId11"/>
    <p:sldId id="266" r:id="rId12"/>
    <p:sldId id="271" r:id="rId13"/>
    <p:sldId id="272" r:id="rId14"/>
    <p:sldId id="295" r:id="rId15"/>
    <p:sldId id="274" r:id="rId16"/>
    <p:sldId id="287" r:id="rId17"/>
    <p:sldId id="273" r:id="rId18"/>
    <p:sldId id="286" r:id="rId19"/>
    <p:sldId id="275" r:id="rId20"/>
    <p:sldId id="28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sie Steinbrink" initials="MS" lastIdx="8" clrIdx="0">
    <p:extLst>
      <p:ext uri="{19B8F6BF-5375-455C-9EA6-DF929625EA0E}">
        <p15:presenceInfo xmlns:p15="http://schemas.microsoft.com/office/powerpoint/2012/main" userId="098b56c1fe6d50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0C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BDAB-8346-45FC-8DA2-A671C6AE600D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geneontology.org/" TargetMode="External"/><Relationship Id="rId13" Type="http://schemas.openxmlformats.org/officeDocument/2006/relationships/hyperlink" Target="http://www.youbeauty.com/mind/columns/cloud-nine/calm-the-mind" TargetMode="External"/><Relationship Id="rId18" Type="http://schemas.openxmlformats.org/officeDocument/2006/relationships/hyperlink" Target="http://www.fanpop.com/clubs/one-direction/images/32752102/title/one-direction-2012-photo" TargetMode="External"/><Relationship Id="rId26" Type="http://schemas.openxmlformats.org/officeDocument/2006/relationships/hyperlink" Target="http://www.koreaittimes.com/image/environment" TargetMode="External"/><Relationship Id="rId3" Type="http://schemas.openxmlformats.org/officeDocument/2006/relationships/hyperlink" Target="http://www.uniprot.org/uniprot/P31645" TargetMode="External"/><Relationship Id="rId21" Type="http://schemas.openxmlformats.org/officeDocument/2006/relationships/hyperlink" Target="http://www.psych2go.net/unconsciousness-neurotransmitters/" TargetMode="External"/><Relationship Id="rId34" Type="http://schemas.openxmlformats.org/officeDocument/2006/relationships/hyperlink" Target="http://www.pachd.com/free-images/food-images-8.html" TargetMode="External"/><Relationship Id="rId7" Type="http://schemas.openxmlformats.org/officeDocument/2006/relationships/hyperlink" Target="http://string-db.org/" TargetMode="External"/><Relationship Id="rId12" Type="http://schemas.openxmlformats.org/officeDocument/2006/relationships/hyperlink" Target="http://www.anxietydisorderhelp.net/" TargetMode="External"/><Relationship Id="rId17" Type="http://schemas.openxmlformats.org/officeDocument/2006/relationships/hyperlink" Target="http://alegnasolutions.com.au/services/psychology/psychologist-gold-coast-anxiety/obsessive-compulsive-disorder/" TargetMode="External"/><Relationship Id="rId25" Type="http://schemas.openxmlformats.org/officeDocument/2006/relationships/hyperlink" Target="http://analytical.wikia.com/wiki/Proteome?file=Proteome.jpg" TargetMode="External"/><Relationship Id="rId33" Type="http://schemas.openxmlformats.org/officeDocument/2006/relationships/hyperlink" Target="https://www.pinterest.com/pin/138978338473671818/" TargetMode="External"/><Relationship Id="rId2" Type="http://schemas.openxmlformats.org/officeDocument/2006/relationships/hyperlink" Target="http://www.ncbi.nlm.nih.gov/pmc/articles/PMC2824902/" TargetMode="External"/><Relationship Id="rId16" Type="http://schemas.openxmlformats.org/officeDocument/2006/relationships/hyperlink" Target="http://myconfidential.blogspot.com/" TargetMode="External"/><Relationship Id="rId20" Type="http://schemas.openxmlformats.org/officeDocument/2006/relationships/hyperlink" Target="http://www.gladstoneinstitutes.org/node/11312" TargetMode="External"/><Relationship Id="rId29" Type="http://schemas.openxmlformats.org/officeDocument/2006/relationships/hyperlink" Target="http://www.igece.org/Immunology/ImmArray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iencedirect.com/science/article/pii/S0163725810001932" TargetMode="External"/><Relationship Id="rId11" Type="http://schemas.openxmlformats.org/officeDocument/2006/relationships/hyperlink" Target="https://kiltsdjembesandredboots.wordpress.com/" TargetMode="External"/><Relationship Id="rId24" Type="http://schemas.openxmlformats.org/officeDocument/2006/relationships/hyperlink" Target="http://www.allposters.com/-sp/Lateral-View-of-the-Human-Brain-Showing-the-Cerebrum-and-Cerebellum-Posters_i8999883_.htm" TargetMode="External"/><Relationship Id="rId32" Type="http://schemas.openxmlformats.org/officeDocument/2006/relationships/hyperlink" Target="http://www.telegraph.co.uk/news/earth/earthpicturegalleries/5893236/Talented-musical-rats-strike-up-a-tune-with-their-miniature-instruments.html" TargetMode="External"/><Relationship Id="rId5" Type="http://schemas.openxmlformats.org/officeDocument/2006/relationships/hyperlink" Target="http://www.nature.com/mp/journal/v5/n1/full/4000698a.html" TargetMode="External"/><Relationship Id="rId15" Type="http://schemas.openxmlformats.org/officeDocument/2006/relationships/hyperlink" Target="http://emojipedia.org/relieved-face/" TargetMode="External"/><Relationship Id="rId23" Type="http://schemas.openxmlformats.org/officeDocument/2006/relationships/hyperlink" Target="http://healthadviser24.blogspot.com/2012/08/neurotransmitters-chemical-messenger-of.html" TargetMode="External"/><Relationship Id="rId28" Type="http://schemas.openxmlformats.org/officeDocument/2006/relationships/hyperlink" Target="http://accelrys.com/products/pipeline-pilot/component-collections/gene-expression.html" TargetMode="External"/><Relationship Id="rId10" Type="http://schemas.openxmlformats.org/officeDocument/2006/relationships/hyperlink" Target="http://www.axisresidentialtreatment.com/obsessive-compulsive-disorder/" TargetMode="External"/><Relationship Id="rId19" Type="http://schemas.openxmlformats.org/officeDocument/2006/relationships/hyperlink" Target="http://www.bio.davidson.edu/Courses/genomics/2004/Cobain/angergene.html" TargetMode="External"/><Relationship Id="rId31" Type="http://schemas.openxmlformats.org/officeDocument/2006/relationships/hyperlink" Target="http://genetics564.weebly.com/gene-expression-analysis.html" TargetMode="External"/><Relationship Id="rId4" Type="http://schemas.openxmlformats.org/officeDocument/2006/relationships/hyperlink" Target="http://www.sciencedirect.com.ezproxy.library.wisc.edu/science/article/pii/S0140673696900793" TargetMode="External"/><Relationship Id="rId9" Type="http://schemas.openxmlformats.org/officeDocument/2006/relationships/hyperlink" Target="http://painmuse.org/?p=345" TargetMode="External"/><Relationship Id="rId14" Type="http://schemas.openxmlformats.org/officeDocument/2006/relationships/hyperlink" Target="http://www.guelphtherapist.ca/blog/letting-go-of-thoughts-mindfully/" TargetMode="External"/><Relationship Id="rId22" Type="http://schemas.openxmlformats.org/officeDocument/2006/relationships/hyperlink" Target="http://ccanhelps.elinkwebdesign.com/aboutNBDs/whatAreNBDs.html" TargetMode="External"/><Relationship Id="rId27" Type="http://schemas.openxmlformats.org/officeDocument/2006/relationships/hyperlink" Target="http://fabandfru.com/2011/06/meet-up-for-business-or-pleasure/" TargetMode="External"/><Relationship Id="rId30" Type="http://schemas.openxmlformats.org/officeDocument/2006/relationships/hyperlink" Target="http://dharmacon.gelifesciences.com/non-mammalian-cdna-and-orf/yeast-tap-tagged-orf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479" r="30224" b="5889"/>
          <a:stretch/>
        </p:blipFill>
        <p:spPr bwMode="auto">
          <a:xfrm>
            <a:off x="2305582" y="0"/>
            <a:ext cx="6838418" cy="68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73487" y="38942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Obsessive Compulsive Disorder and SLC6A4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0875" y="5980078"/>
            <a:ext cx="6858000" cy="1241822"/>
          </a:xfrm>
        </p:spPr>
        <p:txBody>
          <a:bodyPr/>
          <a:lstStyle/>
          <a:p>
            <a:r>
              <a:rPr lang="en-US" dirty="0" smtClean="0"/>
              <a:t>Maisie Steinbrink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18964" y="4292334"/>
            <a:ext cx="540912" cy="6109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29778" y="3813297"/>
            <a:ext cx="72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4136" y="5071646"/>
            <a:ext cx="334935" cy="460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929787" y="4931958"/>
            <a:ext cx="52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4508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88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Why use rats?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9" y="2677973"/>
            <a:ext cx="739845" cy="3473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9006" y="1990215"/>
            <a:ext cx="7457303" cy="396879"/>
            <a:chOff x="1194481" y="1509867"/>
            <a:chExt cx="9943071" cy="529172"/>
          </a:xfrm>
        </p:grpSpPr>
        <p:sp>
          <p:nvSpPr>
            <p:cNvPr id="6" name="Rectangle 5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45708" y="1509867"/>
              <a:ext cx="26055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347923" y="2050272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0246" y="2705910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92%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5848" y="2623193"/>
            <a:ext cx="7457303" cy="393992"/>
            <a:chOff x="727211" y="3627746"/>
            <a:chExt cx="7457303" cy="393992"/>
          </a:xfrm>
        </p:grpSpPr>
        <p:sp>
          <p:nvSpPr>
            <p:cNvPr id="23" name="Rectangle 22"/>
            <p:cNvSpPr/>
            <p:nvPr/>
          </p:nvSpPr>
          <p:spPr>
            <a:xfrm>
              <a:off x="727211" y="3741098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926048" y="3627746"/>
              <a:ext cx="6073776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46845" y="3638678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6" name="Picture 4" descr="http://www.clker.com/cliparts/G/X/E/E/J/n/walking-man-blac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6" y="1921410"/>
            <a:ext cx="362303" cy="5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media-cache-ec0.pinimg.com/736x/43/24/1c/43241c44899e2adb33d7e0ed15b7251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7406" r="6096" b="20896"/>
          <a:stretch/>
        </p:blipFill>
        <p:spPr bwMode="auto">
          <a:xfrm>
            <a:off x="5884999" y="4082740"/>
            <a:ext cx="2558823" cy="18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8"/>
          <a:stretch/>
        </p:blipFill>
        <p:spPr>
          <a:xfrm>
            <a:off x="628650" y="4082740"/>
            <a:ext cx="4392766" cy="18633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86163" y="5959013"/>
            <a:ext cx="271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Ritualistic Grooming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8829" y="6027310"/>
            <a:ext cx="228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Anxiety-like Behaviors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764786" y="3108673"/>
            <a:ext cx="189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Conservation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of SLC6A4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887" y="5500089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Biological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1538" y="5498003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Molecular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3189" y="5498004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Cellular Component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50" y="2489647"/>
            <a:ext cx="2307001" cy="17966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34332" y="3938520"/>
            <a:ext cx="408902" cy="473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48908" y="3697042"/>
            <a:ext cx="9659" cy="589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5400000">
            <a:off x="7336659" y="2217900"/>
            <a:ext cx="195347" cy="5384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918752" y="2052892"/>
            <a:ext cx="1153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Synaptosome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757466" y="4407370"/>
            <a:ext cx="1086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Plasma Membrane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5575" y="4257272"/>
            <a:ext cx="1028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3" r="32150" b="13738"/>
          <a:stretch/>
        </p:blipFill>
        <p:spPr>
          <a:xfrm>
            <a:off x="2892029" y="2384951"/>
            <a:ext cx="3359942" cy="17564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51538" y="1810027"/>
            <a:ext cx="1700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Serotonin Binding and Reuptake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0034" y="4257273"/>
            <a:ext cx="946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Cocaine Binding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86388" y="2294776"/>
            <a:ext cx="260798" cy="259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791" y="2237376"/>
            <a:ext cx="322855" cy="249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42304" y="3263157"/>
            <a:ext cx="150158" cy="10230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" y="2211004"/>
            <a:ext cx="2579516" cy="2030225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324637" y="2962942"/>
            <a:ext cx="95902" cy="869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1276" y="3806705"/>
            <a:ext cx="955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Memory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3943" r="22970" b="16083"/>
          <a:stretch/>
        </p:blipFill>
        <p:spPr>
          <a:xfrm>
            <a:off x="356240" y="4149086"/>
            <a:ext cx="1246031" cy="120739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0007" y="1962247"/>
            <a:ext cx="2086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Brain Development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3963" y="4616756"/>
            <a:ext cx="1446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Circadian Rhythm </a:t>
            </a:r>
          </a:p>
        </p:txBody>
      </p:sp>
    </p:spTree>
    <p:extLst>
      <p:ext uri="{BB962C8B-B14F-4D97-AF65-F5344CB8AC3E}">
        <p14:creationId xmlns:p14="http://schemas.microsoft.com/office/powerpoint/2010/main" val="13016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there is still a long way to go…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7323" y="5631257"/>
            <a:ext cx="197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OCD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polygenic</a:t>
            </a:r>
            <a:endParaRPr lang="en-US" sz="2000" dirty="0"/>
          </a:p>
        </p:txBody>
      </p:sp>
      <p:pic>
        <p:nvPicPr>
          <p:cNvPr id="2050" name="Picture 2" descr="http://www.koreaittimes.com/images/imagecache/large/7475_environmen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2" y="1996749"/>
            <a:ext cx="2211898" cy="1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19" y="3680052"/>
            <a:ext cx="1994495" cy="1394034"/>
          </a:xfrm>
          <a:prstGeom prst="rect">
            <a:avLst/>
          </a:prstGeom>
        </p:spPr>
      </p:pic>
      <p:pic>
        <p:nvPicPr>
          <p:cNvPr id="2052" name="Picture 4" descr="http://fabandfru.com/new/wp-content/uploads/2011/06/2324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96" y="3680052"/>
            <a:ext cx="1852537" cy="13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2132" y="5631257"/>
            <a:ext cx="254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Environmental factors - heritability </a:t>
            </a:r>
            <a:r>
              <a:rPr lang="en-US" sz="2000" dirty="0" smtClean="0"/>
              <a:t>0.5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4" y="2523358"/>
            <a:ext cx="4182073" cy="25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7595" y="71940"/>
            <a:ext cx="940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/>
              <a:t>Primary Goal</a:t>
            </a:r>
            <a:r>
              <a:rPr lang="en-US" sz="2700" dirty="0" smtClean="0"/>
              <a:t>: Determine how </a:t>
            </a: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  <a:t>over-expression of SLC6A4 </a:t>
            </a:r>
            <a:r>
              <a:rPr lang="en-US" sz="2700" dirty="0" smtClean="0"/>
              <a:t>affects other proteins involved in the development of OCD.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54711" y="1394729"/>
            <a:ext cx="2708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Hypothesis: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41404" y="2596233"/>
            <a:ext cx="8476" cy="655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30232" y="2085907"/>
            <a:ext cx="6917690" cy="333622"/>
            <a:chOff x="1194481" y="1517067"/>
            <a:chExt cx="9943071" cy="521972"/>
          </a:xfrm>
        </p:grpSpPr>
        <p:sp>
          <p:nvSpPr>
            <p:cNvPr id="32" name="Rectangle 31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4481" y="3489279"/>
            <a:ext cx="6955198" cy="2740879"/>
            <a:chOff x="956670" y="3860107"/>
            <a:chExt cx="6955198" cy="2740879"/>
          </a:xfrm>
        </p:grpSpPr>
        <p:sp>
          <p:nvSpPr>
            <p:cNvPr id="4" name="Rounded Rectangle 3"/>
            <p:cNvSpPr/>
            <p:nvPr/>
          </p:nvSpPr>
          <p:spPr>
            <a:xfrm>
              <a:off x="3989510" y="3971682"/>
              <a:ext cx="1065117" cy="622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69225" y="3863604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17034" y="3860108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9762" y="4051891"/>
              <a:ext cx="1027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Kinase</a:t>
              </a:r>
              <a:endParaRPr lang="en-US" sz="24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417728" y="386010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2709519" y="4723693"/>
              <a:ext cx="1827437" cy="4530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509356" y="4722556"/>
              <a:ext cx="1847099" cy="45417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529018" y="4736572"/>
              <a:ext cx="8476" cy="6556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loud 29"/>
            <p:cNvSpPr/>
            <p:nvPr/>
          </p:nvSpPr>
          <p:spPr>
            <a:xfrm>
              <a:off x="1061010" y="4912439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A</a:t>
              </a:r>
            </a:p>
          </p:txBody>
        </p:sp>
        <p:sp>
          <p:nvSpPr>
            <p:cNvPr id="58" name="Cloud 57"/>
            <p:cNvSpPr/>
            <p:nvPr/>
          </p:nvSpPr>
          <p:spPr>
            <a:xfrm>
              <a:off x="3891128" y="5616884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B</a:t>
              </a:r>
            </a:p>
          </p:txBody>
        </p:sp>
        <p:sp>
          <p:nvSpPr>
            <p:cNvPr id="59" name="Cloud 58"/>
            <p:cNvSpPr/>
            <p:nvPr/>
          </p:nvSpPr>
          <p:spPr>
            <a:xfrm>
              <a:off x="6550125" y="5064375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C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956670" y="550531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67661" y="588578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184255" y="5546426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155241" y="494062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127496" y="554515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505951" y="5169031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463547" y="5605789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Up Arrow 39"/>
          <p:cNvSpPr/>
          <p:nvPr/>
        </p:nvSpPr>
        <p:spPr>
          <a:xfrm>
            <a:off x="8171636" y="1596872"/>
            <a:ext cx="843348" cy="11456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5400367" y="3359524"/>
            <a:ext cx="843348" cy="86341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486820" y="1839006"/>
            <a:ext cx="295938" cy="26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82758" y="1848558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80876" y="1667432"/>
            <a:ext cx="192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Ile-425Val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91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Aims roadmap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48" y="1433109"/>
            <a:ext cx="2832550" cy="14424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Aim 1</a:t>
            </a:r>
            <a:r>
              <a:rPr lang="en-US" sz="2400" dirty="0" smtClean="0"/>
              <a:t>: Identify novel and conserved SLC6A4 interacting proteins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41078" y="1290955"/>
            <a:ext cx="3282152" cy="16751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Aim 3</a:t>
            </a:r>
            <a:r>
              <a:rPr lang="en-US" sz="2400" dirty="0" smtClean="0"/>
              <a:t>: Identify alternatively phosphorylated proteins due to interactions with kinases</a:t>
            </a:r>
            <a:endParaRPr lang="en-US" sz="2400" dirty="0"/>
          </a:p>
        </p:txBody>
      </p:sp>
      <p:pic>
        <p:nvPicPr>
          <p:cNvPr id="7" name="Picture 6" descr="OBSp51_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3" y="3838388"/>
            <a:ext cx="3217165" cy="18025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42081" y="5469480"/>
            <a:ext cx="3010528" cy="1184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Aim 2</a:t>
            </a:r>
            <a:r>
              <a:rPr lang="en-US" sz="2400" dirty="0" smtClean="0"/>
              <a:t>: Identify genes that are </a:t>
            </a:r>
            <a:r>
              <a:rPr lang="en-US" sz="2400" dirty="0" err="1" smtClean="0"/>
              <a:t>misregulated</a:t>
            </a:r>
            <a:r>
              <a:rPr lang="en-US" sz="2400" dirty="0" smtClean="0"/>
              <a:t> in SLC6A4 mutant rats</a:t>
            </a: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51476"/>
          <a:stretch/>
        </p:blipFill>
        <p:spPr>
          <a:xfrm>
            <a:off x="3385289" y="3395415"/>
            <a:ext cx="2253000" cy="15105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r="52183"/>
          <a:stretch/>
        </p:blipFill>
        <p:spPr>
          <a:xfrm>
            <a:off x="3385289" y="1536806"/>
            <a:ext cx="2253000" cy="15328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55178" y="3047876"/>
            <a:ext cx="4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 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77435" y="2939937"/>
            <a:ext cx="0" cy="8335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493539" y="3146969"/>
            <a:ext cx="0" cy="8335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601399" y="4958365"/>
            <a:ext cx="0" cy="408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9131" t="58689" r="56904" b="26798"/>
          <a:stretch/>
        </p:blipFill>
        <p:spPr>
          <a:xfrm>
            <a:off x="6333720" y="5458451"/>
            <a:ext cx="2321489" cy="135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059" t="58689" r="56904" b="25745"/>
          <a:stretch/>
        </p:blipFill>
        <p:spPr>
          <a:xfrm>
            <a:off x="6327754" y="4150675"/>
            <a:ext cx="2333422" cy="1454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8889" y="4161361"/>
            <a:ext cx="1409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Healthy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5278" y="5493348"/>
            <a:ext cx="1409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Mutant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2594" t="58689" r="66680" b="29787"/>
          <a:stretch/>
        </p:blipFill>
        <p:spPr>
          <a:xfrm>
            <a:off x="7219776" y="5458451"/>
            <a:ext cx="120770" cy="1077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92135" y="5597643"/>
            <a:ext cx="103517" cy="928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5962" t="62459" r="63000" b="29788"/>
          <a:stretch/>
        </p:blipFill>
        <p:spPr>
          <a:xfrm>
            <a:off x="7916169" y="5818922"/>
            <a:ext cx="172529" cy="7246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527020" y="5597643"/>
            <a:ext cx="103517" cy="928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06" y="133359"/>
            <a:ext cx="8769711" cy="14519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1</a:t>
            </a:r>
            <a:r>
              <a:rPr lang="en-US" sz="3600" dirty="0" smtClean="0"/>
              <a:t>: Identify novel and conserved SLC6A4 interacting proteins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9776" y="5830121"/>
            <a:ext cx="859088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New interactions found will add several protein kinases to the rat STRING network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47445" y="3523742"/>
            <a:ext cx="550572" cy="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72" y="3384442"/>
            <a:ext cx="1895475" cy="409575"/>
          </a:xfrm>
          <a:prstGeom prst="rect">
            <a:avLst/>
          </a:prstGeom>
        </p:spPr>
      </p:pic>
      <p:pic>
        <p:nvPicPr>
          <p:cNvPr id="1028" name="Picture 4" descr="http://besocratic.colorado.edu/images/blast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47" y="2937360"/>
            <a:ext cx="1650020" cy="11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6434216" y="3523742"/>
            <a:ext cx="568145" cy="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BSp51_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" y="2563376"/>
            <a:ext cx="3661836" cy="20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Aim 1?</a:t>
            </a:r>
            <a:endParaRPr lang="en-US" dirty="0"/>
          </a:p>
        </p:txBody>
      </p:sp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" y="1319138"/>
            <a:ext cx="7765467" cy="54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521265" y="3657604"/>
            <a:ext cx="991673" cy="7469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0753" y="168360"/>
            <a:ext cx="8699862" cy="14570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2</a:t>
            </a:r>
            <a:r>
              <a:rPr lang="en-US" sz="3600" dirty="0" smtClean="0"/>
              <a:t>: Identify genes that are </a:t>
            </a:r>
            <a:r>
              <a:rPr lang="en-US" sz="3600" dirty="0" err="1" smtClean="0"/>
              <a:t>misregulated</a:t>
            </a:r>
            <a:r>
              <a:rPr lang="en-US" sz="3600" dirty="0" smtClean="0"/>
              <a:t> in SLC6A4 mutant rats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4808" y="5853806"/>
            <a:ext cx="865093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</a:t>
            </a:r>
            <a:r>
              <a:rPr lang="en-US" sz="2100" dirty="0" smtClean="0"/>
              <a:t>: Genes linked to signaling and modification GO terms will be over-expressed in SLC6A4 mutant rats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19483" y="3726611"/>
            <a:ext cx="7253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87178" b="14181"/>
          <a:stretch/>
        </p:blipFill>
        <p:spPr>
          <a:xfrm>
            <a:off x="6789966" y="3049368"/>
            <a:ext cx="611497" cy="642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800"/>
          <a:stretch/>
        </p:blipFill>
        <p:spPr>
          <a:xfrm>
            <a:off x="5111638" y="3904888"/>
            <a:ext cx="3968151" cy="748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2" y="1996262"/>
            <a:ext cx="3810000" cy="3390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64029" y="1996262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9" t="3380" r="9259" b="55065"/>
          <a:stretch/>
        </p:blipFill>
        <p:spPr bwMode="auto">
          <a:xfrm flipH="1">
            <a:off x="5878150" y="949641"/>
            <a:ext cx="2382064" cy="30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Potential outcomes of Aim 2?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9919" y="1114105"/>
            <a:ext cx="8709994" cy="5546449"/>
            <a:chOff x="239919" y="1114105"/>
            <a:chExt cx="8709994" cy="5546449"/>
          </a:xfrm>
        </p:grpSpPr>
        <p:sp>
          <p:nvSpPr>
            <p:cNvPr id="5" name="Rectangle 4"/>
            <p:cNvSpPr/>
            <p:nvPr/>
          </p:nvSpPr>
          <p:spPr>
            <a:xfrm>
              <a:off x="2694057" y="2357561"/>
              <a:ext cx="1311215" cy="1380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http://genetics564.weebly.com/uploads/8/6/5/7/865764/3809150_orig.jpg?40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8" t="22071" r="27345" b="57541"/>
            <a:stretch/>
          </p:blipFill>
          <p:spPr bwMode="auto">
            <a:xfrm>
              <a:off x="3372443" y="2379206"/>
              <a:ext cx="2355289" cy="150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691393" y="4098997"/>
              <a:ext cx="4258520" cy="2145206"/>
              <a:chOff x="4871699" y="3802785"/>
              <a:chExt cx="4258520" cy="2145206"/>
            </a:xfrm>
          </p:grpSpPr>
          <p:pic>
            <p:nvPicPr>
              <p:cNvPr id="6" name="Picture 2" descr="http://genetics564.weebly.com/uploads/8/6/5/7/865764/3809150_orig.jpg?407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69" t="44431" r="7624" b="26430"/>
              <a:stretch/>
            </p:blipFill>
            <p:spPr bwMode="auto">
              <a:xfrm>
                <a:off x="5931230" y="3802785"/>
                <a:ext cx="2499144" cy="2145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959078" y="5218085"/>
                <a:ext cx="147129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Signaling and Modification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71699" y="4099115"/>
                <a:ext cx="122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Brain Development</a:t>
                </a:r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923624" y="4027165"/>
                <a:ext cx="8676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Memory</a:t>
                </a:r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133396" y="4798984"/>
                <a:ext cx="996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Circadian Rhythm </a:t>
                </a:r>
                <a:endParaRPr 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29550" y="6198889"/>
              <a:ext cx="127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Healthy</a:t>
              </a:r>
              <a:endParaRPr lang="en-US" sz="24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9919" y="1114105"/>
              <a:ext cx="7467031" cy="5546448"/>
              <a:chOff x="4482103" y="986308"/>
              <a:chExt cx="7467031" cy="5546448"/>
            </a:xfrm>
          </p:grpSpPr>
          <p:pic>
            <p:nvPicPr>
              <p:cNvPr id="2050" name="Picture 2" descr="http://genetics564.weebly.com/uploads/8/6/5/7/865764/3809150_orig.jpg?407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2" t="42985" r="53371" b="25961"/>
              <a:stretch/>
            </p:blipFill>
            <p:spPr bwMode="auto">
              <a:xfrm>
                <a:off x="5444890" y="3847778"/>
                <a:ext cx="2355289" cy="2286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670918" y="5133116"/>
                <a:ext cx="996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Circadian Rhythm </a:t>
                </a:r>
                <a:endParaRPr 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87789" y="4229756"/>
                <a:ext cx="8676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Memory</a:t>
                </a:r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82103" y="4289612"/>
                <a:ext cx="122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Brain Development</a:t>
                </a:r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672663" y="6071091"/>
                <a:ext cx="12764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Mutant</a:t>
                </a:r>
                <a:endParaRPr lang="en-US" sz="2400" dirty="0"/>
              </a:p>
            </p:txBody>
          </p:sp>
          <p:pic>
            <p:nvPicPr>
              <p:cNvPr id="21" name="Picture 2" descr="http://genetics564.weebly.com/uploads/8/6/5/7/865764/3809150_orig.jpg?407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2" t="3850" r="55627" b="57668"/>
              <a:stretch/>
            </p:blipFill>
            <p:spPr bwMode="auto">
              <a:xfrm flipH="1">
                <a:off x="5367505" y="986308"/>
                <a:ext cx="2161006" cy="2833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7212169" y="2479266"/>
              <a:ext cx="1519707" cy="140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36" y="180303"/>
            <a:ext cx="8723166" cy="14696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Aim </a:t>
            </a:r>
            <a:r>
              <a:rPr lang="en-US" sz="3600" b="1" dirty="0"/>
              <a:t>3</a:t>
            </a:r>
            <a:r>
              <a:rPr lang="en-US" sz="3600" dirty="0"/>
              <a:t>: Identify alternatively phosphorylated proteins due to interactions with kinases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334" y="5863289"/>
            <a:ext cx="8615967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Several proteins that interact with the kinases from Aim 2 will exhibit over-phosphorylation in the mutant sample</a:t>
            </a:r>
          </a:p>
        </p:txBody>
      </p:sp>
      <p:pic>
        <p:nvPicPr>
          <p:cNvPr id="1026" name="Picture 2" descr="Tandem Mass Spec-65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098"/>
            <a:ext cx="9109220" cy="35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28" y="857250"/>
            <a:ext cx="8191500" cy="5143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79004"/>
          </a:xfrm>
        </p:spPr>
        <p:txBody>
          <a:bodyPr/>
          <a:lstStyle/>
          <a:p>
            <a:pPr algn="ctr"/>
            <a:r>
              <a:rPr lang="en-US" dirty="0" smtClean="0"/>
              <a:t>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7246"/>
            <a:ext cx="7886700" cy="32635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OCD? What causes it?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SLC6A4 and its characteristics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Specific aims and future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of Aim 3?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0890" y="1794293"/>
            <a:ext cx="8395670" cy="3911843"/>
            <a:chOff x="290890" y="1794293"/>
            <a:chExt cx="8395670" cy="3911843"/>
          </a:xfrm>
        </p:grpSpPr>
        <p:grpSp>
          <p:nvGrpSpPr>
            <p:cNvPr id="3" name="Group 2"/>
            <p:cNvGrpSpPr/>
            <p:nvPr/>
          </p:nvGrpSpPr>
          <p:grpSpPr>
            <a:xfrm>
              <a:off x="290890" y="1822937"/>
              <a:ext cx="8395670" cy="3883199"/>
              <a:chOff x="290890" y="1822937"/>
              <a:chExt cx="8395670" cy="3883199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29059" t="58689" r="56904" b="25745"/>
              <a:stretch/>
            </p:blipFill>
            <p:spPr>
              <a:xfrm>
                <a:off x="290890" y="2135038"/>
                <a:ext cx="4082877" cy="276477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699576" y="5106846"/>
                <a:ext cx="1561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Healthy</a:t>
                </a:r>
                <a:endParaRPr lang="en-US" sz="32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39393" y="5121361"/>
                <a:ext cx="1561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Mutant</a:t>
                </a:r>
                <a:endParaRPr lang="en-US" sz="3200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572000" y="1822937"/>
                <a:ext cx="4114560" cy="2902331"/>
                <a:chOff x="4572000" y="2306016"/>
                <a:chExt cx="4114560" cy="290233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572000" y="2617788"/>
                  <a:ext cx="4106608" cy="2590559"/>
                  <a:chOff x="3504256" y="4060972"/>
                  <a:chExt cx="2321489" cy="1356418"/>
                </a:xfrm>
              </p:grpSpPr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9131" t="58689" r="56904" b="26798"/>
                  <a:stretch/>
                </p:blipFill>
                <p:spPr>
                  <a:xfrm>
                    <a:off x="3504256" y="4060972"/>
                    <a:ext cx="2321489" cy="1356418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32594" t="58689" r="66680" b="29787"/>
                  <a:stretch/>
                </p:blipFill>
                <p:spPr>
                  <a:xfrm>
                    <a:off x="4390312" y="4070006"/>
                    <a:ext cx="120770" cy="1077016"/>
                  </a:xfrm>
                  <a:prstGeom prst="rect">
                    <a:avLst/>
                  </a:prstGeom>
                </p:spPr>
              </p:pic>
              <p:sp>
                <p:nvSpPr>
                  <p:cNvPr id="73" name="Rectangle 72"/>
                  <p:cNvSpPr/>
                  <p:nvPr/>
                </p:nvSpPr>
                <p:spPr>
                  <a:xfrm>
                    <a:off x="4072424" y="4209198"/>
                    <a:ext cx="103517" cy="9286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35962" t="62459" r="63000" b="29788"/>
                  <a:stretch/>
                </p:blipFill>
                <p:spPr>
                  <a:xfrm>
                    <a:off x="5086705" y="4421443"/>
                    <a:ext cx="172529" cy="724620"/>
                  </a:xfrm>
                  <a:prstGeom prst="rect">
                    <a:avLst/>
                  </a:prstGeom>
                </p:spPr>
              </p:pic>
              <p:sp>
                <p:nvSpPr>
                  <p:cNvPr id="75" name="Rectangle 74"/>
                  <p:cNvSpPr/>
                  <p:nvPr/>
                </p:nvSpPr>
                <p:spPr>
                  <a:xfrm>
                    <a:off x="4687803" y="4209198"/>
                    <a:ext cx="103517" cy="9286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7" name="Rectangle 76"/>
                <p:cNvSpPr/>
                <p:nvPr/>
              </p:nvSpPr>
              <p:spPr>
                <a:xfrm>
                  <a:off x="5969065" y="2306016"/>
                  <a:ext cx="2717495" cy="10351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6222603" y="3720747"/>
                  <a:ext cx="7354" cy="964065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523878" y="3495741"/>
                  <a:ext cx="5517" cy="1220332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Rectangle 8"/>
            <p:cNvSpPr/>
            <p:nvPr/>
          </p:nvSpPr>
          <p:spPr>
            <a:xfrm>
              <a:off x="1656272" y="1794293"/>
              <a:ext cx="2717495" cy="1035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 rot="19277051">
            <a:off x="6108306" y="2515790"/>
            <a:ext cx="81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+80*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9277051">
            <a:off x="7303754" y="2370157"/>
            <a:ext cx="87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+80*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85414" y="6396335"/>
            <a:ext cx="67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*Molecular Weight of Phosphate Group = 80 g/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mol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chd.com/free-images/food-images/pills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20775" r="16639" b="22610"/>
          <a:stretch/>
        </p:blipFill>
        <p:spPr bwMode="auto">
          <a:xfrm>
            <a:off x="5756303" y="2496936"/>
            <a:ext cx="1970468" cy="13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7271" y="2717440"/>
            <a:ext cx="43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4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Future Directions?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39064" y="3644555"/>
            <a:ext cx="5465872" cy="2740879"/>
            <a:chOff x="1802056" y="3860107"/>
            <a:chExt cx="5465872" cy="2740879"/>
          </a:xfrm>
        </p:grpSpPr>
        <p:sp>
          <p:nvSpPr>
            <p:cNvPr id="18" name="Rounded Rectangle 17"/>
            <p:cNvSpPr/>
            <p:nvPr/>
          </p:nvSpPr>
          <p:spPr>
            <a:xfrm>
              <a:off x="3989510" y="3971682"/>
              <a:ext cx="1065117" cy="622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969225" y="3863604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17034" y="3860108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9762" y="4051891"/>
              <a:ext cx="1027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Kinase</a:t>
              </a:r>
              <a:endParaRPr lang="en-US" sz="2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417728" y="386010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485072" y="4723693"/>
              <a:ext cx="1051883" cy="40811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509355" y="4722556"/>
              <a:ext cx="1051231" cy="42212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529018" y="4736572"/>
              <a:ext cx="8476" cy="65560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loud 25"/>
            <p:cNvSpPr/>
            <p:nvPr/>
          </p:nvSpPr>
          <p:spPr>
            <a:xfrm>
              <a:off x="1906396" y="4912439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A</a:t>
              </a:r>
            </a:p>
          </p:txBody>
        </p:sp>
        <p:sp>
          <p:nvSpPr>
            <p:cNvPr id="27" name="Cloud 26"/>
            <p:cNvSpPr/>
            <p:nvPr/>
          </p:nvSpPr>
          <p:spPr>
            <a:xfrm>
              <a:off x="3891128" y="5616884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B</a:t>
              </a:r>
            </a:p>
          </p:txBody>
        </p:sp>
        <p:sp>
          <p:nvSpPr>
            <p:cNvPr id="28" name="Cloud 27"/>
            <p:cNvSpPr/>
            <p:nvPr/>
          </p:nvSpPr>
          <p:spPr>
            <a:xfrm>
              <a:off x="5906185" y="5064375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C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2056" y="550531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67661" y="588578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84255" y="5546426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00627" y="494062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72882" y="554515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62011" y="5169031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19607" y="5605789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75289" y="1751054"/>
            <a:ext cx="6917690" cy="333622"/>
            <a:chOff x="1194481" y="1517067"/>
            <a:chExt cx="9943071" cy="521972"/>
          </a:xfrm>
        </p:grpSpPr>
        <p:sp>
          <p:nvSpPr>
            <p:cNvPr id="37" name="Rectangle 36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4576036" y="2792737"/>
            <a:ext cx="8476" cy="655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356447" y="3214642"/>
            <a:ext cx="482534" cy="429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14624" y="1493946"/>
            <a:ext cx="295938" cy="26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110562" y="1503498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08680" y="1322372"/>
            <a:ext cx="192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Ile-425Val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91" y="-206794"/>
            <a:ext cx="7886700" cy="932994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615" y="387025"/>
            <a:ext cx="8949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[1] </a:t>
            </a:r>
            <a:r>
              <a:rPr lang="en-US" sz="1200" dirty="0" err="1"/>
              <a:t>Kring</a:t>
            </a:r>
            <a:r>
              <a:rPr lang="en-US" sz="1200" dirty="0"/>
              <a:t>, A., &amp; Johnson, S. (2013). Obsessive-Compulsive and Related Disorders. In </a:t>
            </a:r>
            <a:r>
              <a:rPr lang="en-US" sz="1200" i="1" dirty="0"/>
              <a:t>Abnormal Psychology</a:t>
            </a:r>
            <a:r>
              <a:rPr lang="en-US" sz="1200" dirty="0"/>
              <a:t> (12th ed. ed., DSM-5 Update, pp. 202-213). Hoboken, N.J.: John Wiley &amp; Sons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[2] </a:t>
            </a:r>
            <a:r>
              <a:rPr lang="en-US" sz="1200" dirty="0" err="1" smtClean="0"/>
              <a:t>Nestadt</a:t>
            </a:r>
            <a:r>
              <a:rPr lang="en-US" sz="1200" dirty="0"/>
              <a:t>, G., </a:t>
            </a:r>
            <a:r>
              <a:rPr lang="en-US" sz="1200" dirty="0" err="1"/>
              <a:t>Grados</a:t>
            </a:r>
            <a:r>
              <a:rPr lang="en-US" sz="1200" dirty="0"/>
              <a:t>, M., &amp; Samuels, J. (2010). Genetics of OCD. </a:t>
            </a:r>
            <a:r>
              <a:rPr lang="en-US" sz="1200" dirty="0" err="1"/>
              <a:t>Psychiatr</a:t>
            </a:r>
            <a:r>
              <a:rPr lang="en-US" sz="1200" dirty="0"/>
              <a:t> </a:t>
            </a:r>
            <a:r>
              <a:rPr lang="en-US" sz="1200" dirty="0" err="1"/>
              <a:t>Clin</a:t>
            </a:r>
            <a:r>
              <a:rPr lang="en-US" sz="1200" dirty="0"/>
              <a:t> North Am, 33(1), 141-158. Retrieved April 15, 2015, from </a:t>
            </a:r>
            <a:r>
              <a:rPr lang="en-US" sz="1200" dirty="0">
                <a:hlinkClick r:id="rId2"/>
              </a:rPr>
              <a:t>http://www.ncbi.nlm.nih.gov/pmc/articles/PMC2824902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 </a:t>
            </a:r>
            <a:endParaRPr lang="en-US" sz="1200" dirty="0"/>
          </a:p>
          <a:p>
            <a:r>
              <a:rPr lang="en-US" sz="1200" dirty="0" smtClean="0"/>
              <a:t>[3] </a:t>
            </a:r>
            <a:r>
              <a:rPr lang="en-US" sz="1200" dirty="0"/>
              <a:t>SLC6A4 - Sodium-dependent serotonin transporter - Homo sapiens (Human). (</a:t>
            </a:r>
            <a:r>
              <a:rPr lang="en-US" sz="1200" dirty="0" err="1"/>
              <a:t>n.d.</a:t>
            </a:r>
            <a:r>
              <a:rPr lang="en-US" sz="1200" dirty="0"/>
              <a:t>). Retrieved February 19, 2015, from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www.uniprot.org/uniprot/P31645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 smtClean="0"/>
              <a:t>[4] </a:t>
            </a:r>
            <a:r>
              <a:rPr lang="en-US" sz="1200" dirty="0"/>
              <a:t>Ogilvie, A., </a:t>
            </a:r>
            <a:r>
              <a:rPr lang="en-US" sz="1200" dirty="0" err="1"/>
              <a:t>Battersby</a:t>
            </a:r>
            <a:r>
              <a:rPr lang="en-US" sz="1200" dirty="0"/>
              <a:t>, S., Fink, G., </a:t>
            </a:r>
            <a:r>
              <a:rPr lang="en-US" sz="1200" dirty="0" err="1"/>
              <a:t>Harmar</a:t>
            </a:r>
            <a:r>
              <a:rPr lang="en-US" sz="1200" dirty="0"/>
              <a:t>, A., Goodwin, G., </a:t>
            </a:r>
            <a:r>
              <a:rPr lang="en-US" sz="1200" dirty="0" err="1"/>
              <a:t>Bubb</a:t>
            </a:r>
            <a:r>
              <a:rPr lang="en-US" sz="1200" dirty="0"/>
              <a:t>, V., &amp; Smith, C. (1996). Polymorphism in serotonin transporter gene associated with susceptibility to major depression. </a:t>
            </a:r>
            <a:r>
              <a:rPr lang="en-US" sz="1200" i="1" dirty="0"/>
              <a:t>The Lancet,</a:t>
            </a:r>
            <a:r>
              <a:rPr lang="en-US" sz="1200" dirty="0"/>
              <a:t> </a:t>
            </a:r>
            <a:r>
              <a:rPr lang="en-US" sz="1200" i="1" dirty="0"/>
              <a:t>347</a:t>
            </a:r>
            <a:r>
              <a:rPr lang="en-US" sz="1200" dirty="0"/>
              <a:t>(9003), 731-733. Retrieved February 18, 2015, from </a:t>
            </a:r>
            <a:r>
              <a:rPr lang="en-US" sz="1200" dirty="0">
                <a:solidFill>
                  <a:srgbClr val="464646"/>
                </a:solidFill>
                <a:hlinkClick r:id="rId4"/>
              </a:rPr>
              <a:t>http://</a:t>
            </a:r>
            <a:r>
              <a:rPr lang="en-US" sz="1200" dirty="0" smtClean="0">
                <a:solidFill>
                  <a:srgbClr val="464646"/>
                </a:solidFill>
                <a:hlinkClick r:id="rId4"/>
              </a:rPr>
              <a:t>www.sciencedirect.com.ezproxy.library.wisc.edu/science/article/pii/S0140673696900793</a:t>
            </a:r>
            <a:endParaRPr lang="en-US" sz="1200" dirty="0" smtClean="0">
              <a:solidFill>
                <a:srgbClr val="464646"/>
              </a:solidFill>
            </a:endParaRPr>
          </a:p>
          <a:p>
            <a:r>
              <a:rPr lang="en-US" sz="1200" dirty="0" smtClean="0"/>
              <a:t>[</a:t>
            </a:r>
            <a:r>
              <a:rPr lang="en-US" sz="1200" dirty="0"/>
              <a:t>5</a:t>
            </a:r>
            <a:r>
              <a:rPr lang="en-US" sz="1200" dirty="0" smtClean="0"/>
              <a:t>] </a:t>
            </a:r>
            <a:r>
              <a:rPr lang="en-US" sz="1200" dirty="0"/>
              <a:t>Nakamura, M., Ueno, S., Sano, A., &amp; Tanabe, H. (2000). The human serotonin transporter gene linked polymorphism (5-HTTLPR) shows ten novel allelic variants. </a:t>
            </a:r>
            <a:r>
              <a:rPr lang="en-US" sz="1200" i="1" dirty="0"/>
              <a:t>Molecular Psychiatry,</a:t>
            </a:r>
            <a:r>
              <a:rPr lang="en-US" sz="1200" dirty="0"/>
              <a:t> </a:t>
            </a:r>
            <a:r>
              <a:rPr lang="en-US" sz="1200" i="1" dirty="0"/>
              <a:t>5</a:t>
            </a:r>
            <a:r>
              <a:rPr lang="en-US" sz="1200" dirty="0"/>
              <a:t>(1), 32-38. Retrieved February 19, 2015, from </a:t>
            </a:r>
            <a:r>
              <a:rPr lang="en-US" sz="1200" dirty="0">
                <a:solidFill>
                  <a:srgbClr val="464646"/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rgbClr val="464646"/>
                </a:solidFill>
                <a:hlinkClick r:id="rId5"/>
              </a:rPr>
              <a:t>www.nature.com/mp/journal/v5/n1/full/4000698a.html</a:t>
            </a:r>
            <a:endParaRPr lang="en-US" sz="1200" dirty="0" smtClean="0">
              <a:solidFill>
                <a:srgbClr val="464646"/>
              </a:solidFill>
            </a:endParaRPr>
          </a:p>
          <a:p>
            <a:r>
              <a:rPr lang="en-US" sz="1200" dirty="0" smtClean="0">
                <a:solidFill>
                  <a:srgbClr val="464646"/>
                </a:solidFill>
              </a:rPr>
              <a:t>[6] </a:t>
            </a:r>
            <a:r>
              <a:rPr lang="en-US" sz="1200" dirty="0" err="1"/>
              <a:t>Ramamoorthy</a:t>
            </a:r>
            <a:r>
              <a:rPr lang="en-US" sz="1200" dirty="0"/>
              <a:t>, S., </a:t>
            </a:r>
            <a:r>
              <a:rPr lang="en-US" sz="1200" dirty="0" err="1"/>
              <a:t>Shippenberg</a:t>
            </a:r>
            <a:r>
              <a:rPr lang="en-US" sz="1200" dirty="0"/>
              <a:t>, T., &amp; </a:t>
            </a:r>
            <a:r>
              <a:rPr lang="en-US" sz="1200" dirty="0" err="1"/>
              <a:t>Jayanthi</a:t>
            </a:r>
            <a:r>
              <a:rPr lang="en-US" sz="1200" dirty="0"/>
              <a:t>, L. (2011). Regulation of monoamine transporters: Role of transporter phosphorylation. Pharmacology &amp; Therapeutics, 129(2), 220-238. Retrieved April 14, 2015, from </a:t>
            </a: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www.sciencedirect.com/science/article/pii/S0163725810001932</a:t>
            </a:r>
            <a:r>
              <a:rPr lang="en-US" sz="1200" dirty="0" smtClean="0"/>
              <a:t> </a:t>
            </a:r>
            <a:endParaRPr lang="en-US" sz="1200" dirty="0" smtClean="0">
              <a:solidFill>
                <a:srgbClr val="464646"/>
              </a:solidFill>
            </a:endParaRPr>
          </a:p>
          <a:p>
            <a:r>
              <a:rPr lang="en-US" sz="1200" dirty="0" smtClean="0"/>
              <a:t>[6] </a:t>
            </a:r>
            <a:r>
              <a:rPr lang="en-US" sz="1200" dirty="0"/>
              <a:t>STRING: </a:t>
            </a:r>
            <a:r>
              <a:rPr lang="en-US" sz="1200" dirty="0">
                <a:hlinkClick r:id="rId7"/>
              </a:rPr>
              <a:t>http://string-db.org</a:t>
            </a:r>
            <a:r>
              <a:rPr lang="en-US" sz="1200" dirty="0" smtClean="0">
                <a:hlinkClick r:id="rId7"/>
              </a:rPr>
              <a:t>/</a:t>
            </a:r>
            <a:endParaRPr lang="en-US" sz="1200" dirty="0" smtClean="0"/>
          </a:p>
          <a:p>
            <a:r>
              <a:rPr lang="en-US" sz="1200" dirty="0"/>
              <a:t>[7] </a:t>
            </a:r>
            <a:r>
              <a:rPr lang="en-US" sz="1200" dirty="0" smtClean="0"/>
              <a:t>BLAST: http</a:t>
            </a:r>
            <a:r>
              <a:rPr lang="en-US" sz="1200" dirty="0"/>
              <a:t>://blast.ncbi.nlm.nih.gov/Blast.cgi</a:t>
            </a:r>
          </a:p>
          <a:p>
            <a:r>
              <a:rPr lang="en-US" sz="1200" dirty="0" smtClean="0"/>
              <a:t>[8] </a:t>
            </a:r>
            <a:r>
              <a:rPr lang="en-US" sz="1200" dirty="0"/>
              <a:t>Gene Ontology Consortium: </a:t>
            </a:r>
            <a:r>
              <a:rPr lang="en-US" sz="1200" dirty="0">
                <a:hlinkClick r:id="rId8"/>
              </a:rPr>
              <a:t>http://geneontology.org</a:t>
            </a:r>
            <a:r>
              <a:rPr lang="en-US" sz="1200" dirty="0" smtClean="0">
                <a:hlinkClick r:id="rId8"/>
              </a:rPr>
              <a:t>/</a:t>
            </a:r>
            <a:endParaRPr lang="en-US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8616" y="3718068"/>
            <a:ext cx="4532022" cy="29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Pictures:</a:t>
            </a:r>
          </a:p>
          <a:p>
            <a:r>
              <a:rPr lang="en-US" sz="1000" dirty="0">
                <a:hlinkClick r:id="rId9"/>
              </a:rPr>
              <a:t>http://painmuse.org/?</a:t>
            </a:r>
            <a:r>
              <a:rPr lang="en-US" sz="1000" dirty="0" smtClean="0">
                <a:hlinkClick r:id="rId9"/>
              </a:rPr>
              <a:t>p=345</a:t>
            </a:r>
            <a:r>
              <a:rPr lang="en-US" sz="1000" dirty="0" smtClean="0"/>
              <a:t> </a:t>
            </a:r>
          </a:p>
          <a:p>
            <a:r>
              <a:rPr lang="en-US" sz="1000" dirty="0" smtClean="0">
                <a:hlinkClick r:id="rId10"/>
              </a:rPr>
              <a:t>http</a:t>
            </a:r>
            <a:r>
              <a:rPr lang="en-US" sz="1000" dirty="0">
                <a:hlinkClick r:id="rId10"/>
              </a:rPr>
              <a:t>://www.axisresidentialtreatment.com/obsessive-compulsive-disorder</a:t>
            </a:r>
            <a:r>
              <a:rPr lang="en-US" sz="1000" dirty="0" smtClean="0">
                <a:hlinkClick r:id="rId10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1"/>
              </a:rPr>
              <a:t>https://kiltsdjembesandredboots.wordpress.com</a:t>
            </a:r>
            <a:r>
              <a:rPr lang="en-US" sz="1000" dirty="0" smtClean="0">
                <a:hlinkClick r:id="rId11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2"/>
              </a:rPr>
              <a:t>http://www.anxietydisorderhelp.net</a:t>
            </a:r>
            <a:r>
              <a:rPr lang="en-US" sz="1000" dirty="0" smtClean="0">
                <a:hlinkClick r:id="rId12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3"/>
              </a:rPr>
              <a:t>http://</a:t>
            </a:r>
            <a:r>
              <a:rPr lang="en-US" sz="1000" dirty="0" smtClean="0">
                <a:hlinkClick r:id="rId13"/>
              </a:rPr>
              <a:t>www.youbeauty.com/mind/columns/cloud-nine/calm-the-mind</a:t>
            </a:r>
            <a:endParaRPr lang="en-US" sz="1000" dirty="0" smtClean="0"/>
          </a:p>
          <a:p>
            <a:r>
              <a:rPr lang="en-US" sz="1000" dirty="0">
                <a:hlinkClick r:id="rId14"/>
              </a:rPr>
              <a:t>http://www.guelphtherapist.ca/blog/letting-go-of-thoughts-mindfully</a:t>
            </a:r>
            <a:r>
              <a:rPr lang="en-US" sz="1000" dirty="0" smtClean="0">
                <a:hlinkClick r:id="rId14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5"/>
              </a:rPr>
              <a:t>http://emojipedia.org/relieved-face</a:t>
            </a:r>
            <a:r>
              <a:rPr lang="en-US" sz="1000" dirty="0" smtClean="0">
                <a:hlinkClick r:id="rId15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6"/>
              </a:rPr>
              <a:t>http://myconfidential.blogspot.com</a:t>
            </a:r>
            <a:r>
              <a:rPr lang="en-US" sz="1000" dirty="0" smtClean="0">
                <a:hlinkClick r:id="rId16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7"/>
              </a:rPr>
              <a:t>http://alegnasolutions.com.au/services/psychology/psychologist-gold-coast-anxiety/obsessive-compulsive-disorder</a:t>
            </a:r>
            <a:r>
              <a:rPr lang="en-US" sz="1000" dirty="0" smtClean="0">
                <a:hlinkClick r:id="rId17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8"/>
              </a:rPr>
              <a:t>http://</a:t>
            </a:r>
            <a:r>
              <a:rPr lang="en-US" sz="1000" dirty="0" smtClean="0">
                <a:hlinkClick r:id="rId18"/>
              </a:rPr>
              <a:t>www.fanpop.com/clubs/one-direction/images/32752102/title/one-direction-2012-photo</a:t>
            </a:r>
            <a:endParaRPr lang="en-US" sz="1000" dirty="0" smtClean="0"/>
          </a:p>
          <a:p>
            <a:r>
              <a:rPr lang="en-US" sz="1000" dirty="0">
                <a:solidFill>
                  <a:srgbClr val="464646"/>
                </a:solidFill>
                <a:hlinkClick r:id="rId19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19"/>
              </a:rPr>
              <a:t>www.bio.davidson.edu/Courses/genomics/2004/Cobain/angergene.html</a:t>
            </a:r>
            <a:endParaRPr lang="en-US" sz="1000" dirty="0" smtClean="0">
              <a:solidFill>
                <a:srgbClr val="464646"/>
              </a:solidFill>
            </a:endParaRPr>
          </a:p>
          <a:p>
            <a:r>
              <a:rPr lang="en-US" sz="1000" dirty="0">
                <a:solidFill>
                  <a:srgbClr val="464646"/>
                </a:solidFill>
                <a:hlinkClick r:id="rId19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19"/>
              </a:rPr>
              <a:t>www.bio.davidson.edu/Courses/genomics/2004/Cobain/angergene.html</a:t>
            </a:r>
            <a:endParaRPr lang="en-US" sz="1000" dirty="0" smtClean="0">
              <a:solidFill>
                <a:srgbClr val="464646"/>
              </a:solidFill>
            </a:endParaRPr>
          </a:p>
          <a:p>
            <a:r>
              <a:rPr lang="en-US" sz="1000" dirty="0">
                <a:hlinkClick r:id="rId20"/>
              </a:rPr>
              <a:t>http://</a:t>
            </a:r>
            <a:r>
              <a:rPr lang="en-US" sz="1000" dirty="0" smtClean="0">
                <a:hlinkClick r:id="rId20"/>
              </a:rPr>
              <a:t>www.gladstoneinstitutes.org/node/11312</a:t>
            </a:r>
            <a:endParaRPr lang="en-US" sz="1000" dirty="0" smtClean="0"/>
          </a:p>
          <a:p>
            <a:r>
              <a:rPr lang="en-US" sz="1000" dirty="0">
                <a:hlinkClick r:id="rId21"/>
              </a:rPr>
              <a:t>http://www.psych2go.net/unconsciousness-neurotransmitters</a:t>
            </a:r>
            <a:r>
              <a:rPr lang="en-US" sz="1000" dirty="0" smtClean="0">
                <a:hlinkClick r:id="rId21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22"/>
              </a:rPr>
              <a:t>http://</a:t>
            </a:r>
            <a:r>
              <a:rPr lang="en-US" sz="1000" dirty="0" smtClean="0">
                <a:hlinkClick r:id="rId22"/>
              </a:rPr>
              <a:t>ccanhelps.elinkwebdesign.com/aboutNBDs/whatAreNBDs.html</a:t>
            </a:r>
            <a:r>
              <a:rPr lang="en-US" sz="10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0181" y="3932153"/>
            <a:ext cx="4881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64646"/>
                </a:solidFill>
                <a:hlinkClick r:id="rId23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23"/>
              </a:rPr>
              <a:t>healthadviser24.blogspot.com/2012/08/neurotransmitters-chemical-messenger-of.html</a:t>
            </a:r>
            <a:endParaRPr lang="en-US" sz="1000" dirty="0" smtClean="0">
              <a:hlinkClick r:id="rId24"/>
            </a:endParaRPr>
          </a:p>
          <a:p>
            <a:r>
              <a:rPr lang="en-US" sz="1000" dirty="0" smtClean="0">
                <a:hlinkClick r:id="rId24"/>
              </a:rPr>
              <a:t>http</a:t>
            </a:r>
            <a:r>
              <a:rPr lang="en-US" sz="1000" dirty="0">
                <a:hlinkClick r:id="rId24"/>
              </a:rPr>
              <a:t>://www.allposters.com/-sp/Lateral-View-of-the-Human-Brain-Showing-the-Cerebrum-and-Cerebellum-Posters_i8999883_.htm</a:t>
            </a:r>
            <a:endParaRPr lang="en-US" sz="1000" dirty="0"/>
          </a:p>
          <a:p>
            <a:r>
              <a:rPr lang="en-US" sz="1000" dirty="0">
                <a:hlinkClick r:id="rId25"/>
              </a:rPr>
              <a:t>http://analytical.wikia.com/wiki/Proteome?file=Proteome.jpg</a:t>
            </a:r>
            <a:endParaRPr lang="en-US" sz="1000" dirty="0"/>
          </a:p>
          <a:p>
            <a:r>
              <a:rPr lang="en-US" sz="1000" dirty="0">
                <a:hlinkClick r:id="rId26"/>
              </a:rPr>
              <a:t>http://www.koreaittimes.com/image/environment</a:t>
            </a:r>
            <a:endParaRPr lang="en-US" sz="1000" dirty="0"/>
          </a:p>
          <a:p>
            <a:r>
              <a:rPr lang="en-US" sz="1000" dirty="0">
                <a:hlinkClick r:id="rId27"/>
              </a:rPr>
              <a:t>http://fabandfru.com/2011/06/meet-up-for-business-or-pleasure/</a:t>
            </a:r>
            <a:endParaRPr lang="en-US" sz="1000" dirty="0"/>
          </a:p>
          <a:p>
            <a:r>
              <a:rPr lang="en-US" sz="1000" dirty="0">
                <a:hlinkClick r:id="rId28"/>
              </a:rPr>
              <a:t>http://accelrys.com/products/pipeline-pilot/component-collections/gene-expression.html</a:t>
            </a:r>
            <a:endParaRPr lang="en-US" sz="1000" dirty="0"/>
          </a:p>
          <a:p>
            <a:r>
              <a:rPr lang="en-US" sz="1000" dirty="0">
                <a:hlinkClick r:id="rId29"/>
              </a:rPr>
              <a:t>http://www.igece.org/Immunology/ImmArray/</a:t>
            </a:r>
            <a:endParaRPr lang="en-US" sz="1000" dirty="0"/>
          </a:p>
          <a:p>
            <a:r>
              <a:rPr lang="en-US" sz="1000" dirty="0">
                <a:hlinkClick r:id="rId30"/>
              </a:rPr>
              <a:t>http://dharmacon.gelifesciences.com/non-mammalian-cdna-and-orf/yeast-tap-tagged-orfs/</a:t>
            </a:r>
            <a:endParaRPr lang="en-US" sz="1000" dirty="0"/>
          </a:p>
          <a:p>
            <a:r>
              <a:rPr lang="en-US" sz="1000" dirty="0">
                <a:hlinkClick r:id="rId31"/>
              </a:rPr>
              <a:t>http://genetics564.weebly.com/gene-expression-analysis.html</a:t>
            </a:r>
            <a:endParaRPr lang="en-US" sz="1000" dirty="0"/>
          </a:p>
          <a:p>
            <a:r>
              <a:rPr lang="en-US" sz="1000" dirty="0">
                <a:hlinkClick r:id="rId32"/>
              </a:rPr>
              <a:t>http://www.telegraph.co.uk/news/earth/earthpicturegalleries/5893236/Talented-musical-rats-strike-up-a-tune-with-their-miniature-instruments.html</a:t>
            </a:r>
            <a:endParaRPr lang="en-US" sz="1000" dirty="0"/>
          </a:p>
          <a:p>
            <a:r>
              <a:rPr lang="en-US" sz="1000" dirty="0">
                <a:hlinkClick r:id="rId33"/>
              </a:rPr>
              <a:t>https://www.pinterest.com/pin/138978338473671818</a:t>
            </a:r>
            <a:r>
              <a:rPr lang="en-US" sz="1000" dirty="0" smtClean="0">
                <a:hlinkClick r:id="rId33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34"/>
              </a:rPr>
              <a:t>http://</a:t>
            </a:r>
            <a:r>
              <a:rPr lang="en-US" sz="1000" dirty="0" smtClean="0">
                <a:hlinkClick r:id="rId34"/>
              </a:rPr>
              <a:t>www.pachd.com/free-images/food-images-8.html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6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gicalmaths.org/wp-content/uploads/2012/11/questions_answer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2" y="1457728"/>
            <a:ext cx="3495843" cy="37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38" y="2707941"/>
            <a:ext cx="36216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OCD Cycle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49" y="801361"/>
            <a:ext cx="1721720" cy="139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47" y="732351"/>
            <a:ext cx="2087585" cy="1391724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>
          <a:xfrm rot="16200000">
            <a:off x="1151790" y="463253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55" y="2325039"/>
            <a:ext cx="2021355" cy="2021355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7139187" y="1097332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249" y="4917119"/>
            <a:ext cx="2147506" cy="1221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687" y="4548360"/>
            <a:ext cx="1689562" cy="1689562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0800000">
            <a:off x="7124159" y="4734586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0" y="2522395"/>
            <a:ext cx="1823999" cy="1823999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>
          <a:xfrm>
            <a:off x="1103252" y="115702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1468" y="346914"/>
            <a:ext cx="12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Obsessions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0207" y="4346394"/>
            <a:ext cx="96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90600" y="6211031"/>
            <a:ext cx="148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Compulsions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3975" y="4293047"/>
            <a:ext cx="8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obsession doesn’t count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24" y="1690689"/>
            <a:ext cx="6503552" cy="4906117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2150912" y="2434105"/>
            <a:ext cx="4842176" cy="355116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3067" y="1706387"/>
            <a:ext cx="605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X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9869" r="13965" b="13551"/>
          <a:stretch/>
        </p:blipFill>
        <p:spPr>
          <a:xfrm>
            <a:off x="3760630" y="830945"/>
            <a:ext cx="4739426" cy="4909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92" y="15906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Why study OCD?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32681" y="5552157"/>
            <a:ext cx="9409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Long-Term Goal</a:t>
            </a:r>
            <a:r>
              <a:rPr lang="en-US" sz="2600" dirty="0" smtClean="0"/>
              <a:t>: </a:t>
            </a:r>
            <a:r>
              <a:rPr lang="en-US" sz="2600" dirty="0"/>
              <a:t>Determine </a:t>
            </a:r>
            <a:r>
              <a:rPr lang="en-US" sz="2600" dirty="0">
                <a:solidFill>
                  <a:srgbClr val="0070C0"/>
                </a:solidFill>
              </a:rPr>
              <a:t>complex interactions </a:t>
            </a:r>
            <a:r>
              <a:rPr lang="en-US" sz="2600" dirty="0"/>
              <a:t>between SLC6A4 and other proteins as they relate to development of </a:t>
            </a:r>
            <a:r>
              <a:rPr lang="en-US" sz="2600" dirty="0" smtClean="0"/>
              <a:t>OCD, because they will likely apply in related disorders as well. 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9" r="73903"/>
          <a:stretch/>
        </p:blipFill>
        <p:spPr>
          <a:xfrm>
            <a:off x="763441" y="1810632"/>
            <a:ext cx="2044153" cy="3785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6849" y="3177739"/>
            <a:ext cx="264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Depression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4385" y="4760176"/>
            <a:ext cx="74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91833" y="1727104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8942"/>
          <a:stretch/>
        </p:blipFill>
        <p:spPr>
          <a:xfrm>
            <a:off x="4786178" y="3095029"/>
            <a:ext cx="3954055" cy="269878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773831" y="3021751"/>
            <a:ext cx="10814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Extracellular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18031" y="5442216"/>
            <a:ext cx="10046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3" y="2958356"/>
            <a:ext cx="3816472" cy="297212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734185" y="6165453"/>
            <a:ext cx="6079291" cy="646331"/>
            <a:chOff x="1596586" y="6007999"/>
            <a:chExt cx="6079291" cy="646331"/>
          </a:xfrm>
        </p:grpSpPr>
        <p:sp>
          <p:nvSpPr>
            <p:cNvPr id="35" name="Rounded Rectangle 34"/>
            <p:cNvSpPr/>
            <p:nvPr/>
          </p:nvSpPr>
          <p:spPr>
            <a:xfrm>
              <a:off x="5153170" y="6141598"/>
              <a:ext cx="370859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596586" y="6139635"/>
              <a:ext cx="393621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44939" y="6156213"/>
              <a:ext cx="240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5-HT Transport Domain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69587" y="6007999"/>
              <a:ext cx="240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Transmembrane Domain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7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Mutations in SLC6A4?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91833" y="2054908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5814624" y="1821753"/>
            <a:ext cx="295938" cy="26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10562" y="1831305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08680" y="1650179"/>
            <a:ext cx="192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Ile-425Val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82538" y="3161477"/>
            <a:ext cx="1260870" cy="733659"/>
            <a:chOff x="3944845" y="3489279"/>
            <a:chExt cx="1260870" cy="733659"/>
          </a:xfrm>
        </p:grpSpPr>
        <p:sp>
          <p:nvSpPr>
            <p:cNvPr id="34" name="Rounded Rectangle 33"/>
            <p:cNvSpPr/>
            <p:nvPr/>
          </p:nvSpPr>
          <p:spPr>
            <a:xfrm>
              <a:off x="4017321" y="3600854"/>
              <a:ext cx="1065117" cy="622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97036" y="3492776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44845" y="348928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27573" y="3681063"/>
              <a:ext cx="1027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Kinase</a:t>
              </a:r>
              <a:endParaRPr lang="en-US" sz="2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445539" y="3489279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9062" y="5474170"/>
            <a:ext cx="6474537" cy="395439"/>
            <a:chOff x="1194481" y="1517067"/>
            <a:chExt cx="9943071" cy="521972"/>
          </a:xfrm>
        </p:grpSpPr>
        <p:sp>
          <p:nvSpPr>
            <p:cNvPr id="44" name="Rectangle 43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V="1">
            <a:off x="4604237" y="5479758"/>
            <a:ext cx="0" cy="386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604236" y="5155328"/>
            <a:ext cx="180406" cy="32443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662122" y="5043754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098058" y="5126371"/>
            <a:ext cx="119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SLC6A4</a:t>
            </a:r>
          </a:p>
          <a:p>
            <a:r>
              <a:rPr lang="en-US" sz="2400" dirty="0" smtClean="0"/>
              <a:t>Activity </a:t>
            </a:r>
            <a:endParaRPr lang="en-US" sz="2400" dirty="0"/>
          </a:p>
        </p:txBody>
      </p:sp>
      <p:sp>
        <p:nvSpPr>
          <p:cNvPr id="76" name="Up Arrow 75"/>
          <p:cNvSpPr/>
          <p:nvPr/>
        </p:nvSpPr>
        <p:spPr>
          <a:xfrm>
            <a:off x="8153158" y="4858382"/>
            <a:ext cx="843348" cy="11456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222374" y="4183329"/>
            <a:ext cx="8476" cy="6556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" y="5594366"/>
            <a:ext cx="601977" cy="367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2" y="4800383"/>
            <a:ext cx="718917" cy="460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2" y="3476464"/>
            <a:ext cx="739845" cy="347367"/>
          </a:xfrm>
          <a:prstGeom prst="rect">
            <a:avLst/>
          </a:prstGeom>
        </p:spPr>
      </p:pic>
      <p:pic>
        <p:nvPicPr>
          <p:cNvPr id="12" name="Picture 6" descr="http://www.polyvore.com/cgi/img-thing?.out=jpg&amp;size=l&amp;tid=170144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16309" r="8499" b="15521"/>
          <a:stretch/>
        </p:blipFill>
        <p:spPr bwMode="auto">
          <a:xfrm>
            <a:off x="29792" y="2656128"/>
            <a:ext cx="651812" cy="5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451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How well is SLC6A4 conserved?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40369" y="1436422"/>
            <a:ext cx="7457303" cy="396879"/>
            <a:chOff x="1194481" y="1509867"/>
            <a:chExt cx="9943071" cy="529172"/>
          </a:xfrm>
        </p:grpSpPr>
        <p:sp>
          <p:nvSpPr>
            <p:cNvPr id="41" name="Rectangle 40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45708" y="1509867"/>
              <a:ext cx="26055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1284" y="2040941"/>
            <a:ext cx="7899191" cy="393991"/>
            <a:chOff x="637650" y="-629312"/>
            <a:chExt cx="10532254" cy="525322"/>
          </a:xfrm>
        </p:grpSpPr>
        <p:sp>
          <p:nvSpPr>
            <p:cNvPr id="23" name="Rectangle 22"/>
            <p:cNvSpPr/>
            <p:nvPr/>
          </p:nvSpPr>
          <p:spPr>
            <a:xfrm>
              <a:off x="637650" y="-478177"/>
              <a:ext cx="10532254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32607" y="-629312"/>
              <a:ext cx="786839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605788" y="-614736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4836" y="4829741"/>
            <a:ext cx="7736810" cy="383059"/>
            <a:chOff x="1194481" y="1499456"/>
            <a:chExt cx="10315747" cy="510746"/>
          </a:xfrm>
        </p:grpSpPr>
        <p:sp>
          <p:nvSpPr>
            <p:cNvPr id="21" name="Rectangle 20"/>
            <p:cNvSpPr/>
            <p:nvPr/>
          </p:nvSpPr>
          <p:spPr>
            <a:xfrm>
              <a:off x="1194481" y="1648118"/>
              <a:ext cx="10315747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54385" y="1499456"/>
              <a:ext cx="7689954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1873" y="5525742"/>
            <a:ext cx="7337561" cy="383059"/>
            <a:chOff x="1181602" y="3750789"/>
            <a:chExt cx="9783415" cy="510746"/>
          </a:xfrm>
        </p:grpSpPr>
        <p:sp>
          <p:nvSpPr>
            <p:cNvPr id="19" name="Rectangle 18"/>
            <p:cNvSpPr/>
            <p:nvPr/>
          </p:nvSpPr>
          <p:spPr>
            <a:xfrm>
              <a:off x="1181602" y="3884345"/>
              <a:ext cx="9783415" cy="3213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74497" y="3750789"/>
              <a:ext cx="781835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9416" y="2731925"/>
            <a:ext cx="7457303" cy="393992"/>
            <a:chOff x="719416" y="3092537"/>
            <a:chExt cx="7457303" cy="393992"/>
          </a:xfrm>
        </p:grpSpPr>
        <p:sp>
          <p:nvSpPr>
            <p:cNvPr id="57" name="Rectangle 56"/>
            <p:cNvSpPr/>
            <p:nvPr/>
          </p:nvSpPr>
          <p:spPr>
            <a:xfrm>
              <a:off x="719416" y="3205889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66378" y="3092537"/>
              <a:ext cx="6014377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147333" y="3103469"/>
              <a:ext cx="559069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30" name="TextBox 1029"/>
          <p:cNvSpPr txBox="1"/>
          <p:nvPr/>
        </p:nvSpPr>
        <p:spPr>
          <a:xfrm>
            <a:off x="8309286" y="1496479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02819" y="3504401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92%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24698" y="2113300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99%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64844" y="562474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55%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5815" y="492325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70%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6722" y="4225037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78%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95866" y="2821645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93%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7211" y="3421684"/>
            <a:ext cx="7457303" cy="393992"/>
            <a:chOff x="727211" y="3627746"/>
            <a:chExt cx="7457303" cy="393992"/>
          </a:xfrm>
        </p:grpSpPr>
        <p:sp>
          <p:nvSpPr>
            <p:cNvPr id="77" name="Rectangle 76"/>
            <p:cNvSpPr/>
            <p:nvPr/>
          </p:nvSpPr>
          <p:spPr>
            <a:xfrm>
              <a:off x="727211" y="3741098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926048" y="3627746"/>
              <a:ext cx="6073776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46845" y="3638678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9244" y="4125199"/>
            <a:ext cx="7744600" cy="393992"/>
            <a:chOff x="729244" y="4176714"/>
            <a:chExt cx="7744600" cy="393992"/>
          </a:xfrm>
        </p:grpSpPr>
        <p:sp>
          <p:nvSpPr>
            <p:cNvPr id="80" name="Rectangle 79"/>
            <p:cNvSpPr/>
            <p:nvPr/>
          </p:nvSpPr>
          <p:spPr>
            <a:xfrm>
              <a:off x="729244" y="4263675"/>
              <a:ext cx="7744600" cy="2622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407572" y="4176714"/>
              <a:ext cx="5683719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584961" y="4187646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5434228" y="6221758"/>
            <a:ext cx="370859" cy="383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ounded Rectangle 82"/>
          <p:cNvSpPr/>
          <p:nvPr/>
        </p:nvSpPr>
        <p:spPr>
          <a:xfrm>
            <a:off x="2407572" y="6221758"/>
            <a:ext cx="345006" cy="383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TextBox 83"/>
          <p:cNvSpPr txBox="1"/>
          <p:nvPr/>
        </p:nvSpPr>
        <p:spPr>
          <a:xfrm>
            <a:off x="2752578" y="6221743"/>
            <a:ext cx="24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5-HT Transport Domain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524827" y="6094318"/>
            <a:ext cx="24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Transmembrane Domain</a:t>
            </a:r>
            <a:endParaRPr lang="en-US" dirty="0"/>
          </a:p>
        </p:txBody>
      </p:sp>
      <p:pic>
        <p:nvPicPr>
          <p:cNvPr id="4" name="Picture 4" descr="http://www.clker.com/cliparts/G/X/E/E/J/n/walking-man-black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9" y="1367617"/>
            <a:ext cx="362303" cy="5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57" y="1992736"/>
            <a:ext cx="553308" cy="558935"/>
          </a:xfrm>
          <a:prstGeom prst="rect">
            <a:avLst/>
          </a:prstGeom>
        </p:spPr>
      </p:pic>
      <p:pic>
        <p:nvPicPr>
          <p:cNvPr id="1032" name="Picture 8" descr="http://www.clipartbest.com/cliparts/dc7/E4r/dc7E4rdc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1" y="4133888"/>
            <a:ext cx="478380" cy="3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86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Phylogeny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75" t="12098" r="5007" b="4999"/>
          <a:stretch/>
        </p:blipFill>
        <p:spPr>
          <a:xfrm>
            <a:off x="310551" y="1483745"/>
            <a:ext cx="8367623" cy="5037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4981" y="3157268"/>
            <a:ext cx="741872" cy="3450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87727" y="5983855"/>
            <a:ext cx="1010369" cy="62397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7726" y="1449239"/>
            <a:ext cx="1010369" cy="62397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4400</TotalTime>
  <Words>803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Obsessive Compulsive Disorder and SLC6A4</vt:lpstr>
      <vt:lpstr>Game Plan</vt:lpstr>
      <vt:lpstr>The OCD Cycle</vt:lpstr>
      <vt:lpstr>This obsession doesn’t count </vt:lpstr>
      <vt:lpstr>Why study OCD?</vt:lpstr>
      <vt:lpstr>SLC6A4 and OCD</vt:lpstr>
      <vt:lpstr>Mutations in SLC6A4?</vt:lpstr>
      <vt:lpstr>How well is SLC6A4 conserved?</vt:lpstr>
      <vt:lpstr>Phylogeny</vt:lpstr>
      <vt:lpstr>Why use rats?</vt:lpstr>
      <vt:lpstr>Characteristics of SLC6A4</vt:lpstr>
      <vt:lpstr>But there is still a long way to go…</vt:lpstr>
      <vt:lpstr>PowerPoint Presentation</vt:lpstr>
      <vt:lpstr>Aims roadmap</vt:lpstr>
      <vt:lpstr>Aim 1: Identify novel and conserved SLC6A4 interacting proteins</vt:lpstr>
      <vt:lpstr>Potential outcomes Aim 1?</vt:lpstr>
      <vt:lpstr>Aim 2: Identify genes that are misregulated in SLC6A4 mutant rats</vt:lpstr>
      <vt:lpstr>Potential outcomes of Aim 2?</vt:lpstr>
      <vt:lpstr>Aim 3: Identify alternatively phosphorylated proteins due to interactions with kinases</vt:lpstr>
      <vt:lpstr>Potential outcomes of Aim 3?</vt:lpstr>
      <vt:lpstr>Future Directions?</vt:lpstr>
      <vt:lpstr>References</vt:lpstr>
      <vt:lpstr>PowerPoint Presentation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STEINBRINK, MAISIE</dc:creator>
  <cp:lastModifiedBy>Maisie Steinbrink</cp:lastModifiedBy>
  <cp:revision>192</cp:revision>
  <dcterms:created xsi:type="dcterms:W3CDTF">2015-02-19T21:13:50Z</dcterms:created>
  <dcterms:modified xsi:type="dcterms:W3CDTF">2015-05-17T22:05:02Z</dcterms:modified>
</cp:coreProperties>
</file>